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8" r:id="rId3"/>
    <p:sldId id="259" r:id="rId4"/>
    <p:sldId id="263" r:id="rId5"/>
    <p:sldId id="340" r:id="rId6"/>
    <p:sldId id="264" r:id="rId7"/>
    <p:sldId id="265" r:id="rId8"/>
    <p:sldId id="341" r:id="rId9"/>
    <p:sldId id="266" r:id="rId10"/>
    <p:sldId id="267" r:id="rId11"/>
    <p:sldId id="268" r:id="rId12"/>
    <p:sldId id="269" r:id="rId13"/>
    <p:sldId id="350" r:id="rId14"/>
    <p:sldId id="351" r:id="rId15"/>
    <p:sldId id="271" r:id="rId16"/>
    <p:sldId id="342" r:id="rId17"/>
    <p:sldId id="272" r:id="rId18"/>
    <p:sldId id="343" r:id="rId19"/>
    <p:sldId id="344" r:id="rId20"/>
    <p:sldId id="273" r:id="rId21"/>
    <p:sldId id="274" r:id="rId22"/>
    <p:sldId id="345" r:id="rId23"/>
    <p:sldId id="275" r:id="rId24"/>
    <p:sldId id="278" r:id="rId25"/>
    <p:sldId id="346" r:id="rId26"/>
    <p:sldId id="279" r:id="rId27"/>
    <p:sldId id="281" r:id="rId28"/>
    <p:sldId id="348" r:id="rId29"/>
    <p:sldId id="347" r:id="rId30"/>
    <p:sldId id="349" r:id="rId31"/>
    <p:sldId id="352" r:id="rId32"/>
    <p:sldId id="354" r:id="rId33"/>
    <p:sldId id="355" r:id="rId34"/>
    <p:sldId id="356" r:id="rId35"/>
    <p:sldId id="357" r:id="rId36"/>
    <p:sldId id="339" r:id="rId37"/>
  </p:sldIdLst>
  <p:sldSz cx="12192000" cy="6858000"/>
  <p:notesSz cx="6858000" cy="9144000"/>
  <p:embeddedFontLst>
    <p:embeddedFont>
      <p:font typeface="Aharoni" panose="02010803020104030203" pitchFamily="2" charset="-79"/>
      <p:bold r:id="rId39"/>
    </p:embeddedFont>
    <p:embeddedFont>
      <p:font typeface="Avenir" panose="02000503020000020003" pitchFamily="2" charset="0"/>
      <p:regular r:id="rId40"/>
      <p:italic r:id="rId41"/>
    </p:embeddedFont>
    <p:embeddedFont>
      <p:font typeface="Calibri" panose="020F0502020204030204" pitchFamily="34" charset="0"/>
      <p:regular r:id="rId42"/>
      <p:bold r:id="rId43"/>
      <p:italic r:id="rId44"/>
      <p:boldItalic r:id="rId45"/>
    </p:embeddedFont>
    <p:embeddedFont>
      <p:font typeface="Nunito" pitchFamily="2" charset="77"/>
      <p:regular r:id="rId46"/>
      <p:bold r:id="rId47"/>
      <p:italic r:id="rId48"/>
      <p:boldItalic r:id="rId49"/>
    </p:embeddedFont>
    <p:embeddedFont>
      <p:font typeface="Playfair Display" pitchFamily="2" charset="77"/>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0" roundtripDataSignature="AMtx7mggE+PxiI208vYL/IxkHJpTa2IRg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37"/>
    <p:restoredTop sz="94694"/>
  </p:normalViewPr>
  <p:slideViewPr>
    <p:cSldViewPr snapToGrid="0">
      <p:cViewPr>
        <p:scale>
          <a:sx n="74" d="100"/>
          <a:sy n="74" d="100"/>
        </p:scale>
        <p:origin x="648" y="10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11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110"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04fc31090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2404fc31090_0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g2404fc31090_0_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404fc31090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g2404fc31090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g2404fc31090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404fc31090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2404fc31090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2404fc31090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04fc31090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2404fc31090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2404fc31090_0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extLst>
      <p:ext uri="{BB962C8B-B14F-4D97-AF65-F5344CB8AC3E}">
        <p14:creationId xmlns:p14="http://schemas.microsoft.com/office/powerpoint/2010/main" val="3986098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04fc31090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2404fc31090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2404fc31090_0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extLst>
      <p:ext uri="{BB962C8B-B14F-4D97-AF65-F5344CB8AC3E}">
        <p14:creationId xmlns:p14="http://schemas.microsoft.com/office/powerpoint/2010/main" val="3251436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04fc31090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2404fc31090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404fc31090_0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04fc31090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2404fc31090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404fc31090_0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extLst>
      <p:ext uri="{BB962C8B-B14F-4D97-AF65-F5344CB8AC3E}">
        <p14:creationId xmlns:p14="http://schemas.microsoft.com/office/powerpoint/2010/main" val="424485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4fc31090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2404fc31090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g2404fc31090_0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5025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04fc31090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g2404fc31090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g2404fc31090_0_1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extLst>
      <p:ext uri="{BB962C8B-B14F-4D97-AF65-F5344CB8AC3E}">
        <p14:creationId xmlns:p14="http://schemas.microsoft.com/office/powerpoint/2010/main" val="2270154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404fc31090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2404fc31090_0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2404fc31090_0_1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04fc31090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2404fc31090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g2404fc31090_0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45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404fc31090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2404fc31090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2404fc31090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025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3dc7e57182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23dc7e5718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04fc31090_10_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2404fc31090_1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04fc31090_10_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2404fc31090_1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47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04fc31090_10_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2404fc31090_1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3525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04fc31090_10_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2404fc31090_1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178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4fc31090_2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2404fc31090_2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3262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3dc7e57182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23dc7e5718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0741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3dc7e57182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23dc7e5718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7792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3dc7e57182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23dc7e5718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6634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3dc7e57182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23dc7e5718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3973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1" name="Google Shape;81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4fc31090_2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2404fc31090_2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5151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04fc31090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g2404fc31090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g2404fc31090_0_1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3dc7e5718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g23dc7e5718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590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04fc3109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2404fc3109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2404fc3109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838200" y="365760"/>
            <a:ext cx="10515600" cy="289020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6600"/>
              <a:buFont typeface="Aharoni"/>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838200" y="3506150"/>
            <a:ext cx="10515600" cy="2483488"/>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SzPts val="2400"/>
              <a:buNone/>
              <a:defRPr sz="2400"/>
            </a:lvl1pPr>
            <a:lvl2pPr lvl="1" algn="ctr">
              <a:lnSpc>
                <a:spcPct val="110000"/>
              </a:lnSpc>
              <a:spcBef>
                <a:spcPts val="50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1"/>
          <p:cNvSpPr txBox="1">
            <a:spLocks noGrp="1"/>
          </p:cNvSpPr>
          <p:nvPr>
            <p:ph type="body" idx="1"/>
          </p:nvPr>
        </p:nvSpPr>
        <p:spPr>
          <a:xfrm rot="5400000">
            <a:off x="3977957" y="-1198882"/>
            <a:ext cx="4236087"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2"/>
          <p:cNvSpPr txBox="1">
            <a:spLocks noGrp="1"/>
          </p:cNvSpPr>
          <p:nvPr>
            <p:ph type="title"/>
          </p:nvPr>
        </p:nvSpPr>
        <p:spPr>
          <a:xfrm rot="5400000">
            <a:off x="6447905" y="1271068"/>
            <a:ext cx="5811838" cy="399995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2"/>
          <p:cNvSpPr txBox="1">
            <a:spLocks noGrp="1"/>
          </p:cNvSpPr>
          <p:nvPr>
            <p:ph type="body" idx="1"/>
          </p:nvPr>
        </p:nvSpPr>
        <p:spPr>
          <a:xfrm rot="5400000">
            <a:off x="1065011" y="138314"/>
            <a:ext cx="5811838" cy="626546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3"/>
          <p:cNvSpPr txBox="1">
            <a:spLocks noGrp="1"/>
          </p:cNvSpPr>
          <p:nvPr>
            <p:ph type="body" idx="1"/>
          </p:nvPr>
        </p:nvSpPr>
        <p:spPr>
          <a:xfrm>
            <a:off x="838200" y="1940875"/>
            <a:ext cx="10515600" cy="4236087"/>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839788" y="457200"/>
            <a:ext cx="4343400" cy="2971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5400"/>
              <a:buFont typeface="Aharoni"/>
              <a:buNone/>
              <a:defRPr sz="5400">
                <a:solidFill>
                  <a:schemeClr val="dk2"/>
                </a:solidFill>
                <a:latin typeface="Aharoni"/>
                <a:ea typeface="Aharoni"/>
                <a:cs typeface="Aharoni"/>
                <a:sym typeface="Ahar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0"/>
          <p:cNvSpPr>
            <a:spLocks noGrp="1"/>
          </p:cNvSpPr>
          <p:nvPr>
            <p:ph type="pic" idx="2"/>
          </p:nvPr>
        </p:nvSpPr>
        <p:spPr>
          <a:xfrm>
            <a:off x="5561462" y="457201"/>
            <a:ext cx="5793925" cy="5403850"/>
          </a:xfrm>
          <a:prstGeom prst="rect">
            <a:avLst/>
          </a:prstGeom>
          <a:noFill/>
          <a:ln>
            <a:noFill/>
          </a:ln>
        </p:spPr>
      </p:sp>
      <p:sp>
        <p:nvSpPr>
          <p:cNvPr id="30" name="Google Shape;30;p30"/>
          <p:cNvSpPr txBox="1">
            <a:spLocks noGrp="1"/>
          </p:cNvSpPr>
          <p:nvPr>
            <p:ph type="body" idx="1"/>
          </p:nvPr>
        </p:nvSpPr>
        <p:spPr>
          <a:xfrm>
            <a:off x="839788" y="3664424"/>
            <a:ext cx="4343400" cy="220456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2400"/>
              <a:buNone/>
              <a:defRPr sz="2400" i="1">
                <a:solidFill>
                  <a:schemeClr val="dk2"/>
                </a:solidFill>
                <a:latin typeface="Avenir"/>
                <a:ea typeface="Avenir"/>
                <a:cs typeface="Avenir"/>
                <a:sym typeface="Avenir"/>
              </a:defRPr>
            </a:lvl1pPr>
            <a:lvl2pPr marL="914400" lvl="1" indent="-228600" algn="l">
              <a:lnSpc>
                <a:spcPct val="110000"/>
              </a:lnSpc>
              <a:spcBef>
                <a:spcPts val="500"/>
              </a:spcBef>
              <a:spcAft>
                <a:spcPts val="0"/>
              </a:spcAft>
              <a:buSzPts val="1400"/>
              <a:buNone/>
              <a:defRPr sz="1400"/>
            </a:lvl2pPr>
            <a:lvl3pPr marL="1371600" lvl="2" indent="-228600" algn="l">
              <a:lnSpc>
                <a:spcPct val="110000"/>
              </a:lnSpc>
              <a:spcBef>
                <a:spcPts val="500"/>
              </a:spcBef>
              <a:spcAft>
                <a:spcPts val="0"/>
              </a:spcAft>
              <a:buSzPts val="1200"/>
              <a:buNone/>
              <a:defRPr sz="1200"/>
            </a:lvl3pPr>
            <a:lvl4pPr marL="1828800" lvl="3" indent="-228600" algn="l">
              <a:lnSpc>
                <a:spcPct val="110000"/>
              </a:lnSpc>
              <a:spcBef>
                <a:spcPts val="500"/>
              </a:spcBef>
              <a:spcAft>
                <a:spcPts val="0"/>
              </a:spcAft>
              <a:buSzPts val="1000"/>
              <a:buNone/>
              <a:defRPr sz="1000"/>
            </a:lvl4pPr>
            <a:lvl5pPr marL="2286000" lvl="4" indent="-228600" algn="l">
              <a:lnSpc>
                <a:spcPct val="11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 name="Google Shape;3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24"/>
          <p:cNvSpPr txBox="1">
            <a:spLocks noGrp="1"/>
          </p:cNvSpPr>
          <p:nvPr>
            <p:ph type="title"/>
          </p:nvPr>
        </p:nvSpPr>
        <p:spPr>
          <a:xfrm>
            <a:off x="831850" y="365760"/>
            <a:ext cx="10515600" cy="382786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6000"/>
              <a:buFont typeface="Aharon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body" idx="1"/>
          </p:nvPr>
        </p:nvSpPr>
        <p:spPr>
          <a:xfrm>
            <a:off x="831850" y="4443817"/>
            <a:ext cx="10515600" cy="164583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2400"/>
              <a:buNone/>
              <a:defRPr sz="2400">
                <a:solidFill>
                  <a:schemeClr val="dk2"/>
                </a:solidFill>
              </a:defRPr>
            </a:lvl1pPr>
            <a:lvl2pPr marL="914400" lvl="1" indent="-228600" algn="l">
              <a:lnSpc>
                <a:spcPct val="110000"/>
              </a:lnSpc>
              <a:spcBef>
                <a:spcPts val="500"/>
              </a:spcBef>
              <a:spcAft>
                <a:spcPts val="0"/>
              </a:spcAft>
              <a:buSzPts val="2000"/>
              <a:buNone/>
              <a:defRPr sz="2000">
                <a:solidFill>
                  <a:srgbClr val="888888"/>
                </a:solidFill>
              </a:defRPr>
            </a:lvl2pPr>
            <a:lvl3pPr marL="1371600" lvl="2" indent="-228600" algn="l">
              <a:lnSpc>
                <a:spcPct val="110000"/>
              </a:lnSpc>
              <a:spcBef>
                <a:spcPts val="500"/>
              </a:spcBef>
              <a:spcAft>
                <a:spcPts val="0"/>
              </a:spcAft>
              <a:buSzPts val="1800"/>
              <a:buNone/>
              <a:defRPr sz="1800">
                <a:solidFill>
                  <a:srgbClr val="888888"/>
                </a:solidFill>
              </a:defRPr>
            </a:lvl3pPr>
            <a:lvl4pPr marL="1828800" lvl="3" indent="-228600" algn="l">
              <a:lnSpc>
                <a:spcPct val="110000"/>
              </a:lnSpc>
              <a:spcBef>
                <a:spcPts val="500"/>
              </a:spcBef>
              <a:spcAft>
                <a:spcPts val="0"/>
              </a:spcAft>
              <a:buSzPts val="1600"/>
              <a:buNone/>
              <a:defRPr sz="1600">
                <a:solidFill>
                  <a:srgbClr val="888888"/>
                </a:solidFill>
              </a:defRPr>
            </a:lvl4pPr>
            <a:lvl5pPr marL="2286000" lvl="4" indent="-228600" algn="l">
              <a:lnSpc>
                <a:spcPct val="11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5"/>
          <p:cNvSpPr txBox="1">
            <a:spLocks noGrp="1"/>
          </p:cNvSpPr>
          <p:nvPr>
            <p:ph type="body" idx="1"/>
          </p:nvPr>
        </p:nvSpPr>
        <p:spPr>
          <a:xfrm>
            <a:off x="838200" y="1940876"/>
            <a:ext cx="5181600" cy="4236086"/>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5"/>
          <p:cNvSpPr txBox="1">
            <a:spLocks noGrp="1"/>
          </p:cNvSpPr>
          <p:nvPr>
            <p:ph type="body" idx="2"/>
          </p:nvPr>
        </p:nvSpPr>
        <p:spPr>
          <a:xfrm>
            <a:off x="6172200" y="1940876"/>
            <a:ext cx="5181600" cy="4236086"/>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6"/>
          <p:cNvSpPr txBox="1">
            <a:spLocks noGrp="1"/>
          </p:cNvSpPr>
          <p:nvPr>
            <p:ph type="body" idx="1"/>
          </p:nvPr>
        </p:nvSpPr>
        <p:spPr>
          <a:xfrm>
            <a:off x="839788" y="195182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2400"/>
              <a:buNone/>
              <a:defRPr sz="2400" b="0" i="1">
                <a:solidFill>
                  <a:schemeClr val="dk2"/>
                </a:solidFill>
                <a:latin typeface="Avenir"/>
                <a:ea typeface="Avenir"/>
                <a:cs typeface="Avenir"/>
                <a:sym typeface="Avenir"/>
              </a:defRPr>
            </a:lvl1pPr>
            <a:lvl2pPr marL="914400" lvl="1" indent="-228600" algn="l">
              <a:lnSpc>
                <a:spcPct val="110000"/>
              </a:lnSpc>
              <a:spcBef>
                <a:spcPts val="500"/>
              </a:spcBef>
              <a:spcAft>
                <a:spcPts val="0"/>
              </a:spcAft>
              <a:buSzPts val="2000"/>
              <a:buNone/>
              <a:defRPr sz="2000" b="1"/>
            </a:lvl2pPr>
            <a:lvl3pPr marL="1371600" lvl="2" indent="-228600" algn="l">
              <a:lnSpc>
                <a:spcPct val="110000"/>
              </a:lnSpc>
              <a:spcBef>
                <a:spcPts val="500"/>
              </a:spcBef>
              <a:spcAft>
                <a:spcPts val="0"/>
              </a:spcAft>
              <a:buSzPts val="1800"/>
              <a:buNone/>
              <a:defRPr sz="1800" b="1"/>
            </a:lvl3pPr>
            <a:lvl4pPr marL="1828800" lvl="3" indent="-228600" algn="l">
              <a:lnSpc>
                <a:spcPct val="110000"/>
              </a:lnSpc>
              <a:spcBef>
                <a:spcPts val="500"/>
              </a:spcBef>
              <a:spcAft>
                <a:spcPts val="0"/>
              </a:spcAft>
              <a:buSzPts val="1600"/>
              <a:buNone/>
              <a:defRPr sz="1600" b="1"/>
            </a:lvl4pPr>
            <a:lvl5pPr marL="2286000" lvl="4" indent="-228600" algn="l">
              <a:lnSpc>
                <a:spcPct val="11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6"/>
          <p:cNvSpPr txBox="1">
            <a:spLocks noGrp="1"/>
          </p:cNvSpPr>
          <p:nvPr>
            <p:ph type="body" idx="2"/>
          </p:nvPr>
        </p:nvSpPr>
        <p:spPr>
          <a:xfrm>
            <a:off x="839788" y="2954741"/>
            <a:ext cx="5157787" cy="323492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6"/>
          <p:cNvSpPr txBox="1">
            <a:spLocks noGrp="1"/>
          </p:cNvSpPr>
          <p:nvPr>
            <p:ph type="body" idx="3"/>
          </p:nvPr>
        </p:nvSpPr>
        <p:spPr>
          <a:xfrm>
            <a:off x="6172200" y="195182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2400"/>
              <a:buNone/>
              <a:defRPr sz="2400" b="0" i="1">
                <a:solidFill>
                  <a:schemeClr val="dk2"/>
                </a:solidFill>
                <a:latin typeface="Avenir"/>
                <a:ea typeface="Avenir"/>
                <a:cs typeface="Avenir"/>
                <a:sym typeface="Avenir"/>
              </a:defRPr>
            </a:lvl1pPr>
            <a:lvl2pPr marL="914400" lvl="1" indent="-228600" algn="l">
              <a:lnSpc>
                <a:spcPct val="110000"/>
              </a:lnSpc>
              <a:spcBef>
                <a:spcPts val="500"/>
              </a:spcBef>
              <a:spcAft>
                <a:spcPts val="0"/>
              </a:spcAft>
              <a:buSzPts val="2000"/>
              <a:buNone/>
              <a:defRPr sz="2000" b="1"/>
            </a:lvl2pPr>
            <a:lvl3pPr marL="1371600" lvl="2" indent="-228600" algn="l">
              <a:lnSpc>
                <a:spcPct val="110000"/>
              </a:lnSpc>
              <a:spcBef>
                <a:spcPts val="500"/>
              </a:spcBef>
              <a:spcAft>
                <a:spcPts val="0"/>
              </a:spcAft>
              <a:buSzPts val="1800"/>
              <a:buNone/>
              <a:defRPr sz="1800" b="1"/>
            </a:lvl3pPr>
            <a:lvl4pPr marL="1828800" lvl="3" indent="-228600" algn="l">
              <a:lnSpc>
                <a:spcPct val="110000"/>
              </a:lnSpc>
              <a:spcBef>
                <a:spcPts val="500"/>
              </a:spcBef>
              <a:spcAft>
                <a:spcPts val="0"/>
              </a:spcAft>
              <a:buSzPts val="1600"/>
              <a:buNone/>
              <a:defRPr sz="1600" b="1"/>
            </a:lvl4pPr>
            <a:lvl5pPr marL="2286000" lvl="4" indent="-228600" algn="l">
              <a:lnSpc>
                <a:spcPct val="11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6"/>
          <p:cNvSpPr txBox="1">
            <a:spLocks noGrp="1"/>
          </p:cNvSpPr>
          <p:nvPr>
            <p:ph type="body" idx="4"/>
          </p:nvPr>
        </p:nvSpPr>
        <p:spPr>
          <a:xfrm>
            <a:off x="6172200" y="2954741"/>
            <a:ext cx="5183188" cy="323492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839788" y="457200"/>
            <a:ext cx="4343400" cy="2971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5400"/>
              <a:buFont typeface="Aharoni"/>
              <a:buNone/>
              <a:defRPr sz="5400">
                <a:solidFill>
                  <a:schemeClr val="dk2"/>
                </a:solidFill>
                <a:latin typeface="Aharoni"/>
                <a:ea typeface="Aharoni"/>
                <a:cs typeface="Aharoni"/>
                <a:sym typeface="Aharon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txBox="1">
            <a:spLocks noGrp="1"/>
          </p:cNvSpPr>
          <p:nvPr>
            <p:ph type="body" idx="1"/>
          </p:nvPr>
        </p:nvSpPr>
        <p:spPr>
          <a:xfrm>
            <a:off x="5554638" y="457201"/>
            <a:ext cx="5800749" cy="5403850"/>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00"/>
              </a:spcBef>
              <a:spcAft>
                <a:spcPts val="0"/>
              </a:spcAft>
              <a:buSzPts val="2400"/>
              <a:buChar char="•"/>
              <a:defRPr sz="2400"/>
            </a:lvl1pPr>
            <a:lvl2pPr marL="914400" lvl="1" indent="-355600" algn="l">
              <a:lnSpc>
                <a:spcPct val="110000"/>
              </a:lnSpc>
              <a:spcBef>
                <a:spcPts val="500"/>
              </a:spcBef>
              <a:spcAft>
                <a:spcPts val="0"/>
              </a:spcAft>
              <a:buSzPts val="2000"/>
              <a:buChar char="•"/>
              <a:defRPr sz="2000"/>
            </a:lvl2pPr>
            <a:lvl3pPr marL="1371600" lvl="2" indent="-342900" algn="l">
              <a:lnSpc>
                <a:spcPct val="110000"/>
              </a:lnSpc>
              <a:spcBef>
                <a:spcPts val="500"/>
              </a:spcBef>
              <a:spcAft>
                <a:spcPts val="0"/>
              </a:spcAft>
              <a:buSzPts val="1800"/>
              <a:buChar char="•"/>
              <a:defRPr sz="1800"/>
            </a:lvl3pPr>
            <a:lvl4pPr marL="1828800" lvl="3" indent="-330200" algn="l">
              <a:lnSpc>
                <a:spcPct val="110000"/>
              </a:lnSpc>
              <a:spcBef>
                <a:spcPts val="500"/>
              </a:spcBef>
              <a:spcAft>
                <a:spcPts val="0"/>
              </a:spcAft>
              <a:buSzPts val="1600"/>
              <a:buChar char="•"/>
              <a:defRPr sz="1600"/>
            </a:lvl4pPr>
            <a:lvl5pPr marL="2286000" lvl="4" indent="-330200" algn="l">
              <a:lnSpc>
                <a:spcPct val="110000"/>
              </a:lnSpc>
              <a:spcBef>
                <a:spcPts val="500"/>
              </a:spcBef>
              <a:spcAft>
                <a:spcPts val="0"/>
              </a:spcAft>
              <a:buSzPts val="1600"/>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29"/>
          <p:cNvSpPr txBox="1">
            <a:spLocks noGrp="1"/>
          </p:cNvSpPr>
          <p:nvPr>
            <p:ph type="body" idx="2"/>
          </p:nvPr>
        </p:nvSpPr>
        <p:spPr>
          <a:xfrm>
            <a:off x="839788" y="3657600"/>
            <a:ext cx="4343400" cy="2211387"/>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2400"/>
              <a:buNone/>
              <a:defRPr sz="2400" i="1">
                <a:solidFill>
                  <a:schemeClr val="dk2"/>
                </a:solidFill>
                <a:latin typeface="Avenir"/>
                <a:ea typeface="Avenir"/>
                <a:cs typeface="Avenir"/>
                <a:sym typeface="Avenir"/>
              </a:defRPr>
            </a:lvl1pPr>
            <a:lvl2pPr marL="914400" lvl="1" indent="-228600" algn="l">
              <a:lnSpc>
                <a:spcPct val="110000"/>
              </a:lnSpc>
              <a:spcBef>
                <a:spcPts val="500"/>
              </a:spcBef>
              <a:spcAft>
                <a:spcPts val="0"/>
              </a:spcAft>
              <a:buSzPts val="1400"/>
              <a:buNone/>
              <a:defRPr sz="1400"/>
            </a:lvl2pPr>
            <a:lvl3pPr marL="1371600" lvl="2" indent="-228600" algn="l">
              <a:lnSpc>
                <a:spcPct val="110000"/>
              </a:lnSpc>
              <a:spcBef>
                <a:spcPts val="500"/>
              </a:spcBef>
              <a:spcAft>
                <a:spcPts val="0"/>
              </a:spcAft>
              <a:buSzPts val="1200"/>
              <a:buNone/>
              <a:defRPr sz="1200"/>
            </a:lvl3pPr>
            <a:lvl4pPr marL="1828800" lvl="3" indent="-228600" algn="l">
              <a:lnSpc>
                <a:spcPct val="110000"/>
              </a:lnSpc>
              <a:spcBef>
                <a:spcPts val="500"/>
              </a:spcBef>
              <a:spcAft>
                <a:spcPts val="0"/>
              </a:spcAft>
              <a:buSzPts val="1000"/>
              <a:buNone/>
              <a:defRPr sz="1000"/>
            </a:lvl4pPr>
            <a:lvl5pPr marL="2286000" lvl="4" indent="-228600" algn="l">
              <a:lnSpc>
                <a:spcPct val="11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dk2"/>
              </a:buClr>
              <a:buSzPts val="5400"/>
              <a:buFont typeface="Aharoni"/>
              <a:buNone/>
              <a:defRPr sz="5400" b="0" i="0" u="none" strike="noStrike" cap="none">
                <a:solidFill>
                  <a:schemeClr val="dk2"/>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1940875"/>
            <a:ext cx="10515600" cy="423608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0000"/>
              </a:lnSpc>
              <a:spcBef>
                <a:spcPts val="1000"/>
              </a:spcBef>
              <a:spcAft>
                <a:spcPts val="0"/>
              </a:spcAft>
              <a:buClr>
                <a:schemeClr val="dk2"/>
              </a:buClr>
              <a:buSzPts val="2000"/>
              <a:buFont typeface="Arial"/>
              <a:buChar char="•"/>
              <a:defRPr sz="2000" b="0" i="0" u="none" strike="noStrike" cap="none">
                <a:solidFill>
                  <a:schemeClr val="dk1"/>
                </a:solidFill>
                <a:latin typeface="Avenir"/>
                <a:ea typeface="Avenir"/>
                <a:cs typeface="Avenir"/>
                <a:sym typeface="Avenir"/>
              </a:defRPr>
            </a:lvl1pPr>
            <a:lvl2pPr marL="914400" marR="0" lvl="1" indent="-342900" algn="l" rtl="0">
              <a:lnSpc>
                <a:spcPct val="110000"/>
              </a:lnSpc>
              <a:spcBef>
                <a:spcPts val="500"/>
              </a:spcBef>
              <a:spcAft>
                <a:spcPts val="0"/>
              </a:spcAft>
              <a:buClr>
                <a:schemeClr val="dk2"/>
              </a:buClr>
              <a:buSzPts val="1800"/>
              <a:buFont typeface="Arial"/>
              <a:buChar char="•"/>
              <a:defRPr sz="1800" b="0" i="0" u="none" strike="noStrike" cap="none">
                <a:solidFill>
                  <a:schemeClr val="dk1"/>
                </a:solidFill>
                <a:latin typeface="Avenir"/>
                <a:ea typeface="Avenir"/>
                <a:cs typeface="Avenir"/>
                <a:sym typeface="Avenir"/>
              </a:defRPr>
            </a:lvl2pPr>
            <a:lvl3pPr marL="1371600" marR="0" lvl="2" indent="-330200" algn="l" rtl="0">
              <a:lnSpc>
                <a:spcPct val="110000"/>
              </a:lnSpc>
              <a:spcBef>
                <a:spcPts val="500"/>
              </a:spcBef>
              <a:spcAft>
                <a:spcPts val="0"/>
              </a:spcAft>
              <a:buClr>
                <a:schemeClr val="dk2"/>
              </a:buClr>
              <a:buSzPts val="1600"/>
              <a:buFont typeface="Arial"/>
              <a:buChar char="•"/>
              <a:defRPr sz="1600" b="0" i="0" u="none" strike="noStrike" cap="none">
                <a:solidFill>
                  <a:schemeClr val="dk1"/>
                </a:solidFill>
                <a:latin typeface="Avenir"/>
                <a:ea typeface="Avenir"/>
                <a:cs typeface="Avenir"/>
                <a:sym typeface="Avenir"/>
              </a:defRPr>
            </a:lvl3pPr>
            <a:lvl4pPr marL="1828800" marR="0" lvl="3" indent="-317500" algn="l" rtl="0">
              <a:lnSpc>
                <a:spcPct val="110000"/>
              </a:lnSpc>
              <a:spcBef>
                <a:spcPts val="500"/>
              </a:spcBef>
              <a:spcAft>
                <a:spcPts val="0"/>
              </a:spcAft>
              <a:buClr>
                <a:schemeClr val="dk2"/>
              </a:buClr>
              <a:buSzPts val="1400"/>
              <a:buFont typeface="Arial"/>
              <a:buChar char="•"/>
              <a:defRPr sz="1400" b="0" i="0" u="none" strike="noStrike" cap="none">
                <a:solidFill>
                  <a:schemeClr val="dk1"/>
                </a:solidFill>
                <a:latin typeface="Avenir"/>
                <a:ea typeface="Avenir"/>
                <a:cs typeface="Avenir"/>
                <a:sym typeface="Avenir"/>
              </a:defRPr>
            </a:lvl4pPr>
            <a:lvl5pPr marL="2286000" marR="0" lvl="4" indent="-317500" algn="l" rtl="0">
              <a:lnSpc>
                <a:spcPct val="110000"/>
              </a:lnSpc>
              <a:spcBef>
                <a:spcPts val="500"/>
              </a:spcBef>
              <a:spcAft>
                <a:spcPts val="0"/>
              </a:spcAft>
              <a:buClr>
                <a:schemeClr val="dk2"/>
              </a:buClr>
              <a:buSzPts val="1400"/>
              <a:buFont typeface="Arial"/>
              <a:buChar char="•"/>
              <a:defRPr sz="14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pic>
        <p:nvPicPr>
          <p:cNvPr id="3" name="Picture 2" descr="A building with a sign on it&#10;&#10;Description automatically generated">
            <a:extLst>
              <a:ext uri="{FF2B5EF4-FFF2-40B4-BE49-F238E27FC236}">
                <a16:creationId xmlns:a16="http://schemas.microsoft.com/office/drawing/2014/main" id="{A8D36251-B698-D289-48AA-2D8B53E30E95}"/>
              </a:ext>
            </a:extLst>
          </p:cNvPr>
          <p:cNvPicPr>
            <a:picLocks noChangeAspect="1"/>
          </p:cNvPicPr>
          <p:nvPr/>
        </p:nvPicPr>
        <p:blipFill>
          <a:blip r:embed="rId3"/>
          <a:stretch>
            <a:fillRect/>
          </a:stretch>
        </p:blipFill>
        <p:spPr>
          <a:xfrm>
            <a:off x="0" y="0"/>
            <a:ext cx="12192000" cy="6858000"/>
          </a:xfrm>
          <a:prstGeom prst="rect">
            <a:avLst/>
          </a:prstGeom>
        </p:spPr>
      </p:pic>
      <p:sp>
        <p:nvSpPr>
          <p:cNvPr id="91" name="Google Shape;91;p1"/>
          <p:cNvSpPr txBox="1">
            <a:spLocks noGrp="1"/>
          </p:cNvSpPr>
          <p:nvPr>
            <p:ph type="ctrTitle"/>
          </p:nvPr>
        </p:nvSpPr>
        <p:spPr>
          <a:xfrm>
            <a:off x="841248" y="2578310"/>
            <a:ext cx="9238923" cy="342786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5600"/>
              <a:buFont typeface="Aharoni"/>
              <a:buNone/>
            </a:pPr>
            <a:r>
              <a:rPr lang="en-US" sz="5600" b="1" dirty="0">
                <a:solidFill>
                  <a:srgbClr val="FFFFFF"/>
                </a:solidFill>
                <a:latin typeface="Playfair Display"/>
                <a:ea typeface="Playfair Display"/>
                <a:cs typeface="Playfair Display"/>
                <a:sym typeface="Playfair Display"/>
              </a:rPr>
              <a:t>Hospital Call Center (HCC)</a:t>
            </a:r>
            <a:br>
              <a:rPr lang="en-US" sz="5600" b="1" dirty="0">
                <a:solidFill>
                  <a:srgbClr val="FFFFFF"/>
                </a:solidFill>
                <a:latin typeface="Playfair Display"/>
                <a:ea typeface="Playfair Display"/>
                <a:cs typeface="Playfair Display"/>
                <a:sym typeface="Playfair Display"/>
              </a:rPr>
            </a:br>
            <a:r>
              <a:rPr lang="en-US" sz="5600" b="1" dirty="0">
                <a:solidFill>
                  <a:srgbClr val="FFFFFF"/>
                </a:solidFill>
                <a:latin typeface="Playfair Display"/>
                <a:ea typeface="Playfair Display"/>
                <a:cs typeface="Playfair Display"/>
                <a:sym typeface="Playfair Display"/>
              </a:rPr>
              <a:t>- Case Study</a:t>
            </a:r>
            <a:endParaRPr b="1" dirty="0">
              <a:latin typeface="Playfair Display"/>
              <a:ea typeface="Playfair Display"/>
              <a:cs typeface="Playfair Display"/>
              <a:sym typeface="Playfair Display"/>
            </a:endParaRPr>
          </a:p>
        </p:txBody>
      </p:sp>
      <p:sp>
        <p:nvSpPr>
          <p:cNvPr id="92" name="Google Shape;92;p1"/>
          <p:cNvSpPr txBox="1">
            <a:spLocks noGrp="1"/>
          </p:cNvSpPr>
          <p:nvPr>
            <p:ph type="subTitle" idx="1"/>
          </p:nvPr>
        </p:nvSpPr>
        <p:spPr>
          <a:xfrm>
            <a:off x="879048" y="4361142"/>
            <a:ext cx="4893000" cy="1033800"/>
          </a:xfrm>
          <a:prstGeom prst="rect">
            <a:avLst/>
          </a:prstGeom>
          <a:noFill/>
          <a:ln>
            <a:noFill/>
          </a:ln>
        </p:spPr>
        <p:txBody>
          <a:bodyPr spcFirstLastPara="1" wrap="square" lIns="91425" tIns="45700" rIns="91425" bIns="45700" anchor="t" anchorCtr="0">
            <a:noAutofit/>
          </a:bodyPr>
          <a:lstStyle/>
          <a:p>
            <a:pPr marL="0" marR="154305" lvl="0" indent="0" algn="l" rtl="0">
              <a:lnSpc>
                <a:spcPct val="150000"/>
              </a:lnSpc>
              <a:spcBef>
                <a:spcPts val="1235"/>
              </a:spcBef>
              <a:spcAft>
                <a:spcPts val="0"/>
              </a:spcAft>
              <a:buNone/>
            </a:pPr>
            <a:r>
              <a:rPr lang="en-US" sz="2000">
                <a:solidFill>
                  <a:srgbClr val="FFFFFF"/>
                </a:solidFill>
                <a:latin typeface="Nunito"/>
                <a:ea typeface="Nunito"/>
                <a:cs typeface="Nunito"/>
                <a:sym typeface="Nunito"/>
              </a:rPr>
              <a:t>Duong Thuy Le</a:t>
            </a:r>
            <a:endParaRPr sz="2000">
              <a:solidFill>
                <a:srgbClr val="FFFFFF"/>
              </a:solidFill>
              <a:latin typeface="Nunito"/>
              <a:ea typeface="Nunito"/>
              <a:cs typeface="Nunito"/>
              <a:sym typeface="Nunito"/>
            </a:endParaRPr>
          </a:p>
        </p:txBody>
      </p:sp>
      <p:sp>
        <p:nvSpPr>
          <p:cNvPr id="93" name="Google Shape;93;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404fc31090_0_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ct val="80000"/>
              <a:buNone/>
            </a:pPr>
            <a:r>
              <a:rPr lang="en-US" sz="2500" b="1" dirty="0">
                <a:solidFill>
                  <a:srgbClr val="E06666"/>
                </a:solidFill>
                <a:latin typeface="Playfair Display"/>
                <a:ea typeface="Playfair Display"/>
                <a:cs typeface="Playfair Display"/>
                <a:sym typeface="Playfair Display"/>
              </a:rPr>
              <a:t>Total Logged In Time (weekly/daily)</a:t>
            </a:r>
            <a:endParaRPr sz="2500" b="1" dirty="0">
              <a:solidFill>
                <a:srgbClr val="E06666"/>
              </a:solidFill>
              <a:latin typeface="Playfair Display"/>
              <a:ea typeface="Playfair Display"/>
              <a:cs typeface="Playfair Display"/>
              <a:sym typeface="Playfair Display"/>
            </a:endParaRPr>
          </a:p>
          <a:p>
            <a:pPr marL="0" lvl="0" indent="0" algn="ctr" rtl="0">
              <a:lnSpc>
                <a:spcPct val="100000"/>
              </a:lnSpc>
              <a:spcBef>
                <a:spcPts val="0"/>
              </a:spcBef>
              <a:spcAft>
                <a:spcPts val="0"/>
              </a:spcAft>
              <a:buSzPct val="100000"/>
              <a:buNone/>
            </a:pPr>
            <a:endParaRPr sz="2000" b="1" dirty="0">
              <a:latin typeface="Playfair Display"/>
              <a:ea typeface="Playfair Display"/>
              <a:cs typeface="Playfair Display"/>
              <a:sym typeface="Playfair Display"/>
            </a:endParaRPr>
          </a:p>
          <a:p>
            <a:pPr marL="0" lvl="0" indent="0" algn="l" rtl="0">
              <a:lnSpc>
                <a:spcPct val="100000"/>
              </a:lnSpc>
              <a:spcBef>
                <a:spcPts val="0"/>
              </a:spcBef>
              <a:spcAft>
                <a:spcPts val="0"/>
              </a:spcAft>
              <a:buSzPct val="100000"/>
              <a:buNone/>
            </a:pPr>
            <a:r>
              <a:rPr lang="en-US" sz="2000" b="1" dirty="0">
                <a:latin typeface="Playfair Display"/>
                <a:ea typeface="Playfair Display"/>
                <a:cs typeface="Playfair Display"/>
                <a:sym typeface="Playfair Display"/>
              </a:rPr>
              <a:t>Q) What is the total logged in time by team on weekly/daily basis?</a:t>
            </a:r>
            <a:endParaRPr sz="2000" b="1" dirty="0">
              <a:latin typeface="Playfair Display"/>
              <a:ea typeface="Playfair Display"/>
              <a:cs typeface="Playfair Display"/>
              <a:sym typeface="Playfair Display"/>
            </a:endParaRPr>
          </a:p>
          <a:p>
            <a:pPr marL="0" lvl="0" indent="0" algn="ctr" rtl="0">
              <a:lnSpc>
                <a:spcPct val="100000"/>
              </a:lnSpc>
              <a:spcBef>
                <a:spcPts val="0"/>
              </a:spcBef>
              <a:spcAft>
                <a:spcPts val="0"/>
              </a:spcAft>
              <a:buSzPct val="83333"/>
              <a:buNone/>
            </a:pPr>
            <a:endParaRPr sz="2400" b="1" dirty="0">
              <a:latin typeface="Playfair Display"/>
              <a:ea typeface="Playfair Display"/>
              <a:cs typeface="Playfair Display"/>
              <a:sym typeface="Playfair Display"/>
            </a:endParaRPr>
          </a:p>
        </p:txBody>
      </p:sp>
      <p:sp>
        <p:nvSpPr>
          <p:cNvPr id="185" name="Google Shape;185;g2404fc31090_0_98"/>
          <p:cNvSpPr txBox="1">
            <a:spLocks noGrp="1"/>
          </p:cNvSpPr>
          <p:nvPr>
            <p:ph type="body" idx="1"/>
          </p:nvPr>
        </p:nvSpPr>
        <p:spPr>
          <a:xfrm>
            <a:off x="0" y="1242420"/>
            <a:ext cx="12192000" cy="4236000"/>
          </a:xfrm>
          <a:prstGeom prst="rect">
            <a:avLst/>
          </a:prstGeom>
          <a:noFill/>
          <a:ln>
            <a:noFill/>
          </a:ln>
        </p:spPr>
        <p:txBody>
          <a:bodyPr spcFirstLastPara="1" wrap="square" lIns="91425" tIns="45700" rIns="91425" bIns="45700" anchor="t" anchorCtr="0">
            <a:normAutofit/>
          </a:bodyPr>
          <a:lstStyle/>
          <a:p>
            <a:pPr marL="0" lvl="0" indent="0" algn="just" rtl="0">
              <a:lnSpc>
                <a:spcPct val="110000"/>
              </a:lnSpc>
              <a:spcBef>
                <a:spcPts val="1000"/>
              </a:spcBef>
              <a:spcAft>
                <a:spcPts val="0"/>
              </a:spcAft>
              <a:buSzPts val="1800"/>
              <a:buNone/>
            </a:pPr>
            <a:r>
              <a:rPr lang="en-US" sz="1800" b="1" u="sng" dirty="0">
                <a:latin typeface="Nunito"/>
                <a:ea typeface="Nunito"/>
                <a:cs typeface="Nunito"/>
                <a:sym typeface="Nunito"/>
              </a:rPr>
              <a:t>Analysis:</a:t>
            </a:r>
          </a:p>
          <a:p>
            <a:pPr marL="0" lvl="0" indent="0" algn="just" rtl="0">
              <a:lnSpc>
                <a:spcPct val="110000"/>
              </a:lnSpc>
              <a:spcBef>
                <a:spcPts val="1000"/>
              </a:spcBef>
              <a:spcAft>
                <a:spcPts val="0"/>
              </a:spcAft>
              <a:buSzPts val="1800"/>
              <a:buNone/>
            </a:pPr>
            <a:r>
              <a:rPr lang="en-US" sz="1800" dirty="0">
                <a:latin typeface="Nunito"/>
                <a:ea typeface="Nunito"/>
                <a:cs typeface="Nunito"/>
                <a:sym typeface="Nunito"/>
              </a:rPr>
              <a:t>Despite having the highest staff allocation (21.6%), team 3 has a lower logged-in time. </a:t>
            </a:r>
          </a:p>
          <a:p>
            <a:pPr marL="0" lvl="0" indent="0" algn="just" rtl="0">
              <a:lnSpc>
                <a:spcPct val="110000"/>
              </a:lnSpc>
              <a:spcBef>
                <a:spcPts val="1000"/>
              </a:spcBef>
              <a:spcAft>
                <a:spcPts val="0"/>
              </a:spcAft>
              <a:buSzPts val="1800"/>
              <a:buNone/>
            </a:pPr>
            <a:r>
              <a:rPr lang="en-US" sz="1800" dirty="0">
                <a:latin typeface="Nunito"/>
                <a:ea typeface="Nunito"/>
                <a:cs typeface="Nunito"/>
                <a:sym typeface="Nunito"/>
              </a:rPr>
              <a:t>Team 2 and Team 4 have the same (20.6%) staff allocation but there is a gap between their logged-in team. </a:t>
            </a:r>
          </a:p>
          <a:p>
            <a:pPr marL="0" lvl="0" indent="0" algn="just" rtl="0">
              <a:lnSpc>
                <a:spcPct val="110000"/>
              </a:lnSpc>
              <a:spcBef>
                <a:spcPts val="1000"/>
              </a:spcBef>
              <a:spcAft>
                <a:spcPts val="0"/>
              </a:spcAft>
              <a:buSzPts val="1800"/>
              <a:buNone/>
            </a:pPr>
            <a:r>
              <a:rPr lang="en-US" sz="1800" dirty="0">
                <a:latin typeface="Nunito"/>
                <a:ea typeface="Nunito"/>
                <a:cs typeface="Nunito"/>
                <a:sym typeface="Nunito"/>
              </a:rPr>
              <a:t>=&gt; The manager needs to check the staffing allocation and make sure there is a link between the numbers of staff per team and the team logged in time. </a:t>
            </a:r>
          </a:p>
          <a:p>
            <a:pPr marL="0" lvl="0" indent="0" algn="just" rtl="0">
              <a:lnSpc>
                <a:spcPct val="110000"/>
              </a:lnSpc>
              <a:spcBef>
                <a:spcPts val="1000"/>
              </a:spcBef>
              <a:spcAft>
                <a:spcPts val="0"/>
              </a:spcAft>
              <a:buSzPts val="1800"/>
              <a:buNone/>
            </a:pPr>
            <a:r>
              <a:rPr lang="en-US" sz="1800" b="1" u="sng" dirty="0">
                <a:latin typeface="Nunito"/>
                <a:ea typeface="Nunito"/>
                <a:cs typeface="Nunito"/>
                <a:sym typeface="Nunito"/>
              </a:rPr>
              <a:t>  </a:t>
            </a:r>
            <a:endParaRPr sz="1800" b="1" u="sng" dirty="0">
              <a:latin typeface="Nunito"/>
              <a:ea typeface="Nunito"/>
              <a:cs typeface="Nunito"/>
              <a:sym typeface="Nunito"/>
            </a:endParaRPr>
          </a:p>
          <a:p>
            <a:pPr marL="0" lvl="0" indent="0" algn="l" rtl="0">
              <a:lnSpc>
                <a:spcPct val="110000"/>
              </a:lnSpc>
              <a:spcBef>
                <a:spcPts val="1000"/>
              </a:spcBef>
              <a:spcAft>
                <a:spcPts val="0"/>
              </a:spcAft>
              <a:buSzPts val="1800"/>
              <a:buNone/>
            </a:pPr>
            <a:endParaRPr dirty="0">
              <a:latin typeface="Nunito"/>
              <a:ea typeface="Nunito"/>
              <a:cs typeface="Nunito"/>
              <a:sym typeface="Nunito"/>
            </a:endParaRPr>
          </a:p>
        </p:txBody>
      </p:sp>
      <p:sp>
        <p:nvSpPr>
          <p:cNvPr id="186" name="Google Shape;186;g2404fc31090_0_9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10</a:t>
            </a:fld>
            <a:endParaRPr/>
          </a:p>
        </p:txBody>
      </p:sp>
      <p:pic>
        <p:nvPicPr>
          <p:cNvPr id="1026" name="Picture 2">
            <a:extLst>
              <a:ext uri="{FF2B5EF4-FFF2-40B4-BE49-F238E27FC236}">
                <a16:creationId xmlns:a16="http://schemas.microsoft.com/office/drawing/2014/main" id="{1BEEEB95-A9AF-B70B-0C83-5AA9DCC65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6094401" cy="3024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29EE6E6-22ED-22CC-974A-B41514AEF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98" y="3429000"/>
            <a:ext cx="6094401" cy="3024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404fc31090_0_91"/>
          <p:cNvSpPr txBox="1">
            <a:spLocks noGrp="1"/>
          </p:cNvSpPr>
          <p:nvPr>
            <p:ph type="title"/>
          </p:nvPr>
        </p:nvSpPr>
        <p:spPr>
          <a:xfrm>
            <a:off x="838200" y="365125"/>
            <a:ext cx="10515600" cy="8904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ct val="75471"/>
              <a:buNone/>
            </a:pPr>
            <a:r>
              <a:rPr lang="en-US" sz="2650" b="1" dirty="0">
                <a:solidFill>
                  <a:srgbClr val="E06666"/>
                </a:solidFill>
                <a:latin typeface="Playfair Display"/>
                <a:ea typeface="Playfair Display"/>
                <a:cs typeface="Playfair Display"/>
                <a:sym typeface="Playfair Display"/>
              </a:rPr>
              <a:t>Time Spent on Various Activities by Team</a:t>
            </a:r>
            <a:endParaRPr sz="2000" b="1" dirty="0">
              <a:latin typeface="Playfair Display"/>
              <a:ea typeface="Playfair Display"/>
              <a:cs typeface="Playfair Display"/>
              <a:sym typeface="Playfair Display"/>
            </a:endParaRPr>
          </a:p>
          <a:p>
            <a:pPr marL="0" lvl="0" indent="0" algn="l" rtl="0">
              <a:lnSpc>
                <a:spcPct val="100000"/>
              </a:lnSpc>
              <a:spcBef>
                <a:spcPts val="0"/>
              </a:spcBef>
              <a:spcAft>
                <a:spcPts val="0"/>
              </a:spcAft>
              <a:buSzPct val="100000"/>
              <a:buNone/>
            </a:pPr>
            <a:r>
              <a:rPr lang="en-US" sz="2000" b="1" dirty="0">
                <a:latin typeface="Playfair Display"/>
                <a:ea typeface="Playfair Display"/>
                <a:cs typeface="Playfair Display"/>
                <a:sym typeface="Playfair Display"/>
              </a:rPr>
              <a:t>Q) What is time interval each time spent on activities?</a:t>
            </a:r>
            <a:endParaRPr sz="2000" b="1" dirty="0">
              <a:latin typeface="Playfair Display"/>
              <a:ea typeface="Playfair Display"/>
              <a:cs typeface="Playfair Display"/>
              <a:sym typeface="Playfair Display"/>
            </a:endParaRPr>
          </a:p>
        </p:txBody>
      </p:sp>
      <p:sp>
        <p:nvSpPr>
          <p:cNvPr id="195" name="Google Shape;195;g2404fc31090_0_91"/>
          <p:cNvSpPr txBox="1">
            <a:spLocks noGrp="1"/>
          </p:cNvSpPr>
          <p:nvPr>
            <p:ph type="body" idx="1"/>
          </p:nvPr>
        </p:nvSpPr>
        <p:spPr>
          <a:xfrm>
            <a:off x="230211" y="1525586"/>
            <a:ext cx="3360420" cy="4236000"/>
          </a:xfrm>
          <a:prstGeom prst="rect">
            <a:avLst/>
          </a:prstGeom>
          <a:noFill/>
          <a:ln>
            <a:noFill/>
          </a:ln>
        </p:spPr>
        <p:txBody>
          <a:bodyPr spcFirstLastPara="1" wrap="square" lIns="91425" tIns="45700" rIns="91425" bIns="45700" anchor="t" anchorCtr="0">
            <a:normAutofit/>
          </a:bodyPr>
          <a:lstStyle/>
          <a:p>
            <a:pPr marL="0" lvl="0" indent="0" algn="just" rtl="0">
              <a:lnSpc>
                <a:spcPct val="110000"/>
              </a:lnSpc>
              <a:spcBef>
                <a:spcPts val="1000"/>
              </a:spcBef>
              <a:spcAft>
                <a:spcPts val="0"/>
              </a:spcAft>
              <a:buSzPts val="1800"/>
              <a:buNone/>
            </a:pPr>
            <a:r>
              <a:rPr lang="en-US" sz="1800" b="1" u="sng" dirty="0">
                <a:latin typeface="Nunito"/>
                <a:ea typeface="Nunito"/>
                <a:cs typeface="Nunito"/>
                <a:sym typeface="Nunito"/>
              </a:rPr>
              <a:t>Analysis: </a:t>
            </a:r>
            <a:endParaRPr sz="1800" b="1" u="sng" dirty="0">
              <a:latin typeface="Nunito"/>
              <a:ea typeface="Nunito"/>
              <a:cs typeface="Nunito"/>
              <a:sym typeface="Nunito"/>
            </a:endParaRPr>
          </a:p>
          <a:p>
            <a:pPr marL="0" lvl="0" indent="0" algn="l" rtl="0">
              <a:lnSpc>
                <a:spcPct val="110000"/>
              </a:lnSpc>
              <a:spcBef>
                <a:spcPts val="1000"/>
              </a:spcBef>
              <a:spcAft>
                <a:spcPts val="0"/>
              </a:spcAft>
              <a:buSzPts val="1800"/>
              <a:buNone/>
            </a:pPr>
            <a:r>
              <a:rPr lang="en-US" dirty="0">
                <a:latin typeface="Nunito"/>
                <a:ea typeface="Nunito"/>
                <a:cs typeface="Nunito"/>
                <a:sym typeface="Nunito"/>
              </a:rPr>
              <a:t>Talk-time seems to share more similar time amount among the teams, despite the unbalanced pattern in logged-in time and staff allocation. </a:t>
            </a:r>
          </a:p>
          <a:p>
            <a:pPr marL="0" lvl="0" indent="0" algn="l" rtl="0">
              <a:lnSpc>
                <a:spcPct val="110000"/>
              </a:lnSpc>
              <a:spcBef>
                <a:spcPts val="1000"/>
              </a:spcBef>
              <a:spcAft>
                <a:spcPts val="0"/>
              </a:spcAft>
              <a:buSzPts val="1800"/>
              <a:buNone/>
            </a:pPr>
            <a:r>
              <a:rPr lang="en-US" dirty="0">
                <a:latin typeface="Nunito"/>
                <a:ea typeface="Nunito"/>
                <a:cs typeface="Nunito"/>
                <a:sym typeface="Nunito"/>
              </a:rPr>
              <a:t>This could lead to an unbalanced pattern in productivity as well (which will be checked later)</a:t>
            </a:r>
          </a:p>
          <a:p>
            <a:pPr marL="0" lvl="0" indent="0" algn="l" rtl="0">
              <a:lnSpc>
                <a:spcPct val="110000"/>
              </a:lnSpc>
              <a:spcBef>
                <a:spcPts val="1000"/>
              </a:spcBef>
              <a:spcAft>
                <a:spcPts val="0"/>
              </a:spcAft>
              <a:buSzPts val="1800"/>
              <a:buNone/>
            </a:pPr>
            <a:endParaRPr lang="en-US" dirty="0">
              <a:latin typeface="Nunito"/>
              <a:ea typeface="Nunito"/>
              <a:cs typeface="Nunito"/>
              <a:sym typeface="Nunito"/>
            </a:endParaRPr>
          </a:p>
          <a:p>
            <a:pPr marL="0" lvl="0" indent="0" algn="l" rtl="0">
              <a:lnSpc>
                <a:spcPct val="110000"/>
              </a:lnSpc>
              <a:spcBef>
                <a:spcPts val="1000"/>
              </a:spcBef>
              <a:spcAft>
                <a:spcPts val="0"/>
              </a:spcAft>
              <a:buSzPts val="1800"/>
              <a:buNone/>
            </a:pPr>
            <a:endParaRPr dirty="0">
              <a:latin typeface="Nunito"/>
              <a:ea typeface="Nunito"/>
              <a:cs typeface="Nunito"/>
              <a:sym typeface="Nunito"/>
            </a:endParaRPr>
          </a:p>
        </p:txBody>
      </p:sp>
      <p:sp>
        <p:nvSpPr>
          <p:cNvPr id="196" name="Google Shape;196;g2404fc31090_0_9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11</a:t>
            </a:fld>
            <a:endParaRPr/>
          </a:p>
        </p:txBody>
      </p:sp>
      <p:pic>
        <p:nvPicPr>
          <p:cNvPr id="2050" name="Picture 2">
            <a:extLst>
              <a:ext uri="{FF2B5EF4-FFF2-40B4-BE49-F238E27FC236}">
                <a16:creationId xmlns:a16="http://schemas.microsoft.com/office/drawing/2014/main" id="{98485DD4-9CD0-FEF5-10B6-18B4FC273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363" y="1687937"/>
            <a:ext cx="8608753" cy="423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404fc31090_0_84"/>
          <p:cNvSpPr txBox="1">
            <a:spLocks noGrp="1"/>
          </p:cNvSpPr>
          <p:nvPr>
            <p:ph type="title"/>
          </p:nvPr>
        </p:nvSpPr>
        <p:spPr>
          <a:xfrm>
            <a:off x="0" y="73840"/>
            <a:ext cx="12192000" cy="13257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ct val="75471"/>
              <a:buNone/>
            </a:pPr>
            <a:r>
              <a:rPr lang="en-US" sz="2650" b="1" dirty="0">
                <a:solidFill>
                  <a:srgbClr val="E06666"/>
                </a:solidFill>
                <a:latin typeface="Playfair Display"/>
                <a:ea typeface="Playfair Display"/>
                <a:cs typeface="Playfair Display"/>
                <a:sym typeface="Playfair Display"/>
              </a:rPr>
              <a:t>Detail of each team’s activities</a:t>
            </a:r>
            <a:endParaRPr sz="2000" b="1" dirty="0">
              <a:latin typeface="Playfair Display"/>
              <a:ea typeface="Playfair Display"/>
              <a:cs typeface="Playfair Display"/>
              <a:sym typeface="Playfair Display"/>
            </a:endParaRPr>
          </a:p>
          <a:p>
            <a:pPr marL="0" lvl="0" indent="0" algn="l" rtl="0">
              <a:lnSpc>
                <a:spcPct val="100000"/>
              </a:lnSpc>
              <a:spcBef>
                <a:spcPts val="0"/>
              </a:spcBef>
              <a:spcAft>
                <a:spcPts val="0"/>
              </a:spcAft>
              <a:buSzPct val="100000"/>
              <a:buNone/>
            </a:pPr>
            <a:r>
              <a:rPr lang="en-US" sz="2000" b="1" dirty="0">
                <a:latin typeface="Playfair Display"/>
                <a:ea typeface="Playfair Display"/>
                <a:cs typeface="Playfair Display"/>
                <a:sym typeface="Playfair Display"/>
              </a:rPr>
              <a:t>Q) What percentage of logged-in time on average did teams spend on each task per time interval(on daily basis)?</a:t>
            </a:r>
            <a:endParaRPr sz="2000" b="1" dirty="0">
              <a:latin typeface="Playfair Display"/>
              <a:ea typeface="Playfair Display"/>
              <a:cs typeface="Playfair Display"/>
              <a:sym typeface="Playfair Display"/>
            </a:endParaRPr>
          </a:p>
        </p:txBody>
      </p:sp>
      <p:sp>
        <p:nvSpPr>
          <p:cNvPr id="206" name="Google Shape;206;g2404fc31090_0_8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12</a:t>
            </a:fld>
            <a:endParaRPr/>
          </a:p>
        </p:txBody>
      </p:sp>
      <p:pic>
        <p:nvPicPr>
          <p:cNvPr id="5" name="Picture 4" descr="A table with numbers and text&#10;&#10;Description automatically generated">
            <a:extLst>
              <a:ext uri="{FF2B5EF4-FFF2-40B4-BE49-F238E27FC236}">
                <a16:creationId xmlns:a16="http://schemas.microsoft.com/office/drawing/2014/main" id="{3F63B383-291C-5ED1-C527-63B5805F4BF7}"/>
              </a:ext>
            </a:extLst>
          </p:cNvPr>
          <p:cNvPicPr>
            <a:picLocks noChangeAspect="1"/>
          </p:cNvPicPr>
          <p:nvPr/>
        </p:nvPicPr>
        <p:blipFill>
          <a:blip r:embed="rId3"/>
          <a:stretch>
            <a:fillRect/>
          </a:stretch>
        </p:blipFill>
        <p:spPr>
          <a:xfrm>
            <a:off x="706787" y="1675130"/>
            <a:ext cx="10778425" cy="44056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g2404fc31090_0_77"/>
          <p:cNvSpPr txBox="1">
            <a:spLocks noGrp="1"/>
          </p:cNvSpPr>
          <p:nvPr>
            <p:ph type="sldNum" idx="12"/>
          </p:nvPr>
        </p:nvSpPr>
        <p:spPr>
          <a:xfrm>
            <a:off x="869566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13</a:t>
            </a:fld>
            <a:endParaRPr/>
          </a:p>
        </p:txBody>
      </p:sp>
      <p:sp>
        <p:nvSpPr>
          <p:cNvPr id="5" name="Google Shape;204;g2404fc31090_0_84">
            <a:extLst>
              <a:ext uri="{FF2B5EF4-FFF2-40B4-BE49-F238E27FC236}">
                <a16:creationId xmlns:a16="http://schemas.microsoft.com/office/drawing/2014/main" id="{67F50799-BFCD-A8BD-1A9E-3D707A766723}"/>
              </a:ext>
            </a:extLst>
          </p:cNvPr>
          <p:cNvSpPr txBox="1">
            <a:spLocks/>
          </p:cNvSpPr>
          <p:nvPr/>
        </p:nvSpPr>
        <p:spPr>
          <a:xfrm>
            <a:off x="0" y="-257765"/>
            <a:ext cx="12192000" cy="13257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800"/>
              <a:buFont typeface="Aharoni"/>
              <a:buNone/>
              <a:defRPr sz="5400" b="0" i="0" u="none" strike="noStrike" cap="none">
                <a:solidFill>
                  <a:schemeClr val="dk2"/>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ct val="75471"/>
            </a:pPr>
            <a:r>
              <a:rPr lang="en-US" sz="2650" b="1" dirty="0">
                <a:solidFill>
                  <a:srgbClr val="E06666"/>
                </a:solidFill>
                <a:latin typeface="Playfair Display"/>
                <a:ea typeface="Playfair Display"/>
                <a:cs typeface="Playfair Display"/>
                <a:sym typeface="Playfair Display"/>
              </a:rPr>
              <a:t>Detail of each team’s activities</a:t>
            </a:r>
            <a:endParaRPr lang="en-US" sz="2000" b="1" dirty="0">
              <a:latin typeface="Playfair Display"/>
              <a:ea typeface="Playfair Display"/>
              <a:cs typeface="Playfair Display"/>
              <a:sym typeface="Playfair Display"/>
            </a:endParaRPr>
          </a:p>
          <a:p>
            <a:pPr>
              <a:buSzPct val="100000"/>
            </a:pPr>
            <a:r>
              <a:rPr lang="en-US" sz="2000" b="1" dirty="0">
                <a:latin typeface="Playfair Display"/>
                <a:ea typeface="Playfair Display"/>
                <a:cs typeface="Playfair Display"/>
                <a:sym typeface="Playfair Display"/>
              </a:rPr>
              <a:t>Q) What percentage of logged-in time on average did teams spend on all activities per time interval(on daily basis)?</a:t>
            </a:r>
          </a:p>
        </p:txBody>
      </p:sp>
      <p:pic>
        <p:nvPicPr>
          <p:cNvPr id="1026" name="Picture 2">
            <a:extLst>
              <a:ext uri="{FF2B5EF4-FFF2-40B4-BE49-F238E27FC236}">
                <a16:creationId xmlns:a16="http://schemas.microsoft.com/office/drawing/2014/main" id="{6855459C-3AE5-B86C-D252-7808A312B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3" y="1067935"/>
            <a:ext cx="3994484" cy="29834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E7077DB-169D-21A9-6287-BB3BE6560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738" y="1067936"/>
            <a:ext cx="3994484" cy="29834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5FA02BE-BFD1-80E9-763E-B0BDFBF6A6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5222" y="1067935"/>
            <a:ext cx="3994484" cy="29834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48565AD-5419-B6CD-3E62-F56D3E4010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94" y="3885550"/>
            <a:ext cx="3994485" cy="29834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CF13C12-B083-9468-6F7C-CC6E328857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2820" y="3885550"/>
            <a:ext cx="3994485" cy="29834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E0E2DE5-7FEF-21B9-B687-EC7EB1F611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9181" y="3885550"/>
            <a:ext cx="3994483" cy="298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16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g2404fc31090_0_77"/>
          <p:cNvSpPr txBox="1">
            <a:spLocks noGrp="1"/>
          </p:cNvSpPr>
          <p:nvPr>
            <p:ph type="sldNum" idx="12"/>
          </p:nvPr>
        </p:nvSpPr>
        <p:spPr>
          <a:xfrm>
            <a:off x="869566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14</a:t>
            </a:fld>
            <a:endParaRPr/>
          </a:p>
        </p:txBody>
      </p:sp>
      <p:sp>
        <p:nvSpPr>
          <p:cNvPr id="5" name="Google Shape;204;g2404fc31090_0_84">
            <a:extLst>
              <a:ext uri="{FF2B5EF4-FFF2-40B4-BE49-F238E27FC236}">
                <a16:creationId xmlns:a16="http://schemas.microsoft.com/office/drawing/2014/main" id="{67F50799-BFCD-A8BD-1A9E-3D707A766723}"/>
              </a:ext>
            </a:extLst>
          </p:cNvPr>
          <p:cNvSpPr txBox="1">
            <a:spLocks/>
          </p:cNvSpPr>
          <p:nvPr/>
        </p:nvSpPr>
        <p:spPr>
          <a:xfrm>
            <a:off x="0" y="-257765"/>
            <a:ext cx="12192000" cy="13257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800"/>
              <a:buFont typeface="Aharoni"/>
              <a:buNone/>
              <a:defRPr sz="5400" b="0" i="0" u="none" strike="noStrike" cap="none">
                <a:solidFill>
                  <a:schemeClr val="dk2"/>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ct val="75471"/>
            </a:pPr>
            <a:r>
              <a:rPr lang="en-US" sz="2650" b="1" dirty="0">
                <a:solidFill>
                  <a:srgbClr val="E06666"/>
                </a:solidFill>
                <a:latin typeface="Playfair Display"/>
                <a:ea typeface="Playfair Display"/>
                <a:cs typeface="Playfair Display"/>
                <a:sym typeface="Playfair Display"/>
              </a:rPr>
              <a:t>Detail of each team’s Not Ready activities </a:t>
            </a:r>
            <a:endParaRPr lang="en-US" sz="2000" b="1" dirty="0">
              <a:latin typeface="Playfair Display"/>
              <a:ea typeface="Playfair Display"/>
              <a:cs typeface="Playfair Display"/>
              <a:sym typeface="Playfair Display"/>
            </a:endParaRPr>
          </a:p>
          <a:p>
            <a:pPr>
              <a:buSzPct val="100000"/>
            </a:pPr>
            <a:r>
              <a:rPr lang="en-US" sz="2000" b="1" dirty="0">
                <a:latin typeface="Playfair Display"/>
                <a:ea typeface="Playfair Display"/>
                <a:cs typeface="Playfair Display"/>
                <a:sym typeface="Playfair Display"/>
              </a:rPr>
              <a:t>Q) What percentage of logged-in time on average did teams spend on not ready activities per time interval(on daily basis)?</a:t>
            </a:r>
          </a:p>
        </p:txBody>
      </p:sp>
      <p:pic>
        <p:nvPicPr>
          <p:cNvPr id="7172" name="Picture 4">
            <a:extLst>
              <a:ext uri="{FF2B5EF4-FFF2-40B4-BE49-F238E27FC236}">
                <a16:creationId xmlns:a16="http://schemas.microsoft.com/office/drawing/2014/main" id="{7C363FD4-CF91-1EA8-A062-D2FB0BCBD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856" y="1067936"/>
            <a:ext cx="4093650" cy="305749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292D6FC4-EBD2-CF2D-F2DB-5D680268E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067935"/>
            <a:ext cx="4093650" cy="305749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994E706-1E1B-95BE-867C-6469CA903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976" y="1067935"/>
            <a:ext cx="4093650" cy="305749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1144F212-8ABF-6FC1-8819-1EC0B4781A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834"/>
          <a:stretch/>
        </p:blipFill>
        <p:spPr bwMode="auto">
          <a:xfrm>
            <a:off x="4027541" y="3978907"/>
            <a:ext cx="4093648" cy="287909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56858594-5980-8F18-57A5-C293C914EE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379"/>
          <a:stretch/>
        </p:blipFill>
        <p:spPr bwMode="auto">
          <a:xfrm>
            <a:off x="-2" y="3978908"/>
            <a:ext cx="4117465" cy="287909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4243A1A7-003D-7DB4-7AEF-6CA2CFEC94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835"/>
          <a:stretch/>
        </p:blipFill>
        <p:spPr bwMode="auto">
          <a:xfrm>
            <a:off x="8078658" y="3978906"/>
            <a:ext cx="4093651" cy="287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233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404fc31090_0_70"/>
          <p:cNvSpPr txBox="1">
            <a:spLocks noGrp="1"/>
          </p:cNvSpPr>
          <p:nvPr>
            <p:ph type="title"/>
          </p:nvPr>
        </p:nvSpPr>
        <p:spPr>
          <a:xfrm>
            <a:off x="838200" y="34225"/>
            <a:ext cx="10515600" cy="13257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ts val="1800"/>
              <a:buNone/>
            </a:pPr>
            <a:r>
              <a:rPr lang="en-US" sz="2400" b="1" dirty="0">
                <a:solidFill>
                  <a:srgbClr val="E06666"/>
                </a:solidFill>
                <a:latin typeface="Playfair Display"/>
                <a:ea typeface="Playfair Display"/>
                <a:cs typeface="Playfair Display"/>
                <a:sym typeface="Playfair Display"/>
              </a:rPr>
              <a:t>The ratio between utilization rate and non-utilized rate</a:t>
            </a:r>
            <a:endParaRPr sz="2400" b="1" dirty="0">
              <a:solidFill>
                <a:srgbClr val="E06666"/>
              </a:solidFill>
              <a:latin typeface="Playfair Display"/>
              <a:ea typeface="Playfair Display"/>
              <a:cs typeface="Playfair Display"/>
              <a:sym typeface="Playfair Display"/>
            </a:endParaRPr>
          </a:p>
          <a:p>
            <a:pPr marL="0" lvl="0" indent="0" algn="ctr" rtl="0">
              <a:lnSpc>
                <a:spcPct val="100000"/>
              </a:lnSpc>
              <a:spcBef>
                <a:spcPts val="0"/>
              </a:spcBef>
              <a:spcAft>
                <a:spcPts val="0"/>
              </a:spcAft>
              <a:buSzPts val="1800"/>
              <a:buNone/>
            </a:pPr>
            <a:endParaRPr sz="2400" b="1" dirty="0">
              <a:latin typeface="Playfair Display"/>
              <a:ea typeface="Playfair Display"/>
              <a:cs typeface="Playfair Display"/>
              <a:sym typeface="Playfair Display"/>
            </a:endParaRPr>
          </a:p>
          <a:p>
            <a:pPr marL="0" lvl="0" indent="0" algn="l" rtl="0">
              <a:lnSpc>
                <a:spcPct val="100000"/>
              </a:lnSpc>
              <a:spcBef>
                <a:spcPts val="0"/>
              </a:spcBef>
              <a:spcAft>
                <a:spcPts val="0"/>
              </a:spcAft>
              <a:buSzPts val="1800"/>
              <a:buNone/>
            </a:pPr>
            <a:r>
              <a:rPr lang="en-US" sz="1800" b="1" dirty="0">
                <a:latin typeface="Playfair Display"/>
                <a:ea typeface="Playfair Display"/>
                <a:cs typeface="Playfair Display"/>
                <a:sym typeface="Playfair Display"/>
              </a:rPr>
              <a:t>Q) What is the ratio between utilization rate and non-utilized rate on weekly basis?</a:t>
            </a:r>
            <a:endParaRPr sz="1800" b="1" dirty="0">
              <a:latin typeface="Playfair Display"/>
              <a:ea typeface="Playfair Display"/>
              <a:cs typeface="Playfair Display"/>
              <a:sym typeface="Playfair Display"/>
            </a:endParaRPr>
          </a:p>
        </p:txBody>
      </p:sp>
      <p:sp>
        <p:nvSpPr>
          <p:cNvPr id="226" name="Google Shape;226;g2404fc31090_0_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15</a:t>
            </a:fld>
            <a:endParaRPr/>
          </a:p>
        </p:txBody>
      </p:sp>
      <p:pic>
        <p:nvPicPr>
          <p:cNvPr id="10242" name="Picture 2">
            <a:extLst>
              <a:ext uri="{FF2B5EF4-FFF2-40B4-BE49-F238E27FC236}">
                <a16:creationId xmlns:a16="http://schemas.microsoft.com/office/drawing/2014/main" id="{198D9EB5-4A45-1A72-DD99-8E634BF5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239" y="1695667"/>
            <a:ext cx="5498702" cy="432494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95;g2404fc31090_0_91">
            <a:extLst>
              <a:ext uri="{FF2B5EF4-FFF2-40B4-BE49-F238E27FC236}">
                <a16:creationId xmlns:a16="http://schemas.microsoft.com/office/drawing/2014/main" id="{055957DF-4A36-2CEA-F991-7A2741D09F69}"/>
              </a:ext>
            </a:extLst>
          </p:cNvPr>
          <p:cNvSpPr txBox="1">
            <a:spLocks noGrp="1"/>
          </p:cNvSpPr>
          <p:nvPr>
            <p:ph type="body" idx="1"/>
          </p:nvPr>
        </p:nvSpPr>
        <p:spPr>
          <a:xfrm>
            <a:off x="230211" y="1525586"/>
            <a:ext cx="4732082" cy="4236000"/>
          </a:xfrm>
          <a:prstGeom prst="rect">
            <a:avLst/>
          </a:prstGeom>
          <a:noFill/>
          <a:ln>
            <a:noFill/>
          </a:ln>
        </p:spPr>
        <p:txBody>
          <a:bodyPr spcFirstLastPara="1" wrap="square" lIns="91425" tIns="45700" rIns="91425" bIns="45700" anchor="t" anchorCtr="0">
            <a:normAutofit/>
          </a:bodyPr>
          <a:lstStyle/>
          <a:p>
            <a:pPr marL="0" lvl="0" indent="0" algn="just" rtl="0">
              <a:lnSpc>
                <a:spcPct val="110000"/>
              </a:lnSpc>
              <a:spcBef>
                <a:spcPts val="1000"/>
              </a:spcBef>
              <a:spcAft>
                <a:spcPts val="0"/>
              </a:spcAft>
              <a:buSzPts val="1800"/>
              <a:buNone/>
            </a:pPr>
            <a:r>
              <a:rPr lang="en-US" sz="1800" b="1" u="sng" dirty="0">
                <a:latin typeface="Nunito"/>
                <a:ea typeface="Nunito"/>
                <a:cs typeface="Nunito"/>
                <a:sym typeface="Nunito"/>
              </a:rPr>
              <a:t>Analysis: </a:t>
            </a:r>
            <a:endParaRPr sz="1800" b="1" u="sng" dirty="0">
              <a:latin typeface="Nunito"/>
              <a:ea typeface="Nunito"/>
              <a:cs typeface="Nunito"/>
              <a:sym typeface="Nunito"/>
            </a:endParaRPr>
          </a:p>
          <a:p>
            <a:pPr marL="0" lvl="0" indent="0" algn="l" rtl="0">
              <a:lnSpc>
                <a:spcPct val="110000"/>
              </a:lnSpc>
              <a:spcBef>
                <a:spcPts val="1000"/>
              </a:spcBef>
              <a:spcAft>
                <a:spcPts val="0"/>
              </a:spcAft>
              <a:buSzPts val="1800"/>
              <a:buNone/>
            </a:pPr>
            <a:r>
              <a:rPr lang="en-US" dirty="0">
                <a:latin typeface="Nunito"/>
                <a:ea typeface="Nunito"/>
                <a:cs typeface="Nunito"/>
                <a:sym typeface="Nunito"/>
              </a:rPr>
              <a:t>Overall, the ratio is quite reasonable.</a:t>
            </a:r>
          </a:p>
          <a:p>
            <a:pPr marL="0" lvl="0" indent="0" algn="l" rtl="0">
              <a:lnSpc>
                <a:spcPct val="110000"/>
              </a:lnSpc>
              <a:spcBef>
                <a:spcPts val="1000"/>
              </a:spcBef>
              <a:spcAft>
                <a:spcPts val="0"/>
              </a:spcAft>
              <a:buSzPts val="1800"/>
              <a:buNone/>
            </a:pPr>
            <a:endParaRPr lang="en-US" dirty="0">
              <a:latin typeface="Nunito"/>
              <a:ea typeface="Nunito"/>
              <a:cs typeface="Nunito"/>
              <a:sym typeface="Nunito"/>
            </a:endParaRPr>
          </a:p>
          <a:p>
            <a:pPr marL="0" lvl="0" indent="0" algn="l" rtl="0">
              <a:lnSpc>
                <a:spcPct val="110000"/>
              </a:lnSpc>
              <a:spcBef>
                <a:spcPts val="1000"/>
              </a:spcBef>
              <a:spcAft>
                <a:spcPts val="0"/>
              </a:spcAft>
              <a:buSzPts val="1800"/>
              <a:buNone/>
            </a:pPr>
            <a:endParaRPr dirty="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404fc31090_0_70"/>
          <p:cNvSpPr txBox="1">
            <a:spLocks noGrp="1"/>
          </p:cNvSpPr>
          <p:nvPr>
            <p:ph type="title"/>
          </p:nvPr>
        </p:nvSpPr>
        <p:spPr>
          <a:xfrm>
            <a:off x="838200" y="34225"/>
            <a:ext cx="10515600" cy="13257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ts val="1800"/>
              <a:buNone/>
            </a:pPr>
            <a:r>
              <a:rPr lang="en-US" sz="2400" b="1" dirty="0">
                <a:solidFill>
                  <a:srgbClr val="E06666"/>
                </a:solidFill>
                <a:latin typeface="Playfair Display"/>
                <a:ea typeface="Playfair Display"/>
                <a:cs typeface="Playfair Display"/>
                <a:sym typeface="Playfair Display"/>
              </a:rPr>
              <a:t>The trend between utilization rate and non-utilized rate</a:t>
            </a:r>
            <a:endParaRPr sz="2400" b="1" dirty="0">
              <a:solidFill>
                <a:srgbClr val="E06666"/>
              </a:solidFill>
              <a:latin typeface="Playfair Display"/>
              <a:ea typeface="Playfair Display"/>
              <a:cs typeface="Playfair Display"/>
              <a:sym typeface="Playfair Display"/>
            </a:endParaRPr>
          </a:p>
          <a:p>
            <a:pPr marL="0" lvl="0" indent="0" algn="ctr" rtl="0">
              <a:lnSpc>
                <a:spcPct val="100000"/>
              </a:lnSpc>
              <a:spcBef>
                <a:spcPts val="0"/>
              </a:spcBef>
              <a:spcAft>
                <a:spcPts val="0"/>
              </a:spcAft>
              <a:buSzPts val="1800"/>
              <a:buNone/>
            </a:pPr>
            <a:endParaRPr sz="2400" b="1" dirty="0">
              <a:latin typeface="Playfair Display"/>
              <a:ea typeface="Playfair Display"/>
              <a:cs typeface="Playfair Display"/>
              <a:sym typeface="Playfair Display"/>
            </a:endParaRPr>
          </a:p>
          <a:p>
            <a:pPr marL="0" lvl="0" indent="0" algn="l" rtl="0">
              <a:lnSpc>
                <a:spcPct val="100000"/>
              </a:lnSpc>
              <a:spcBef>
                <a:spcPts val="0"/>
              </a:spcBef>
              <a:spcAft>
                <a:spcPts val="0"/>
              </a:spcAft>
              <a:buSzPts val="1800"/>
              <a:buNone/>
            </a:pPr>
            <a:r>
              <a:rPr lang="en-US" sz="1800" b="1" dirty="0">
                <a:latin typeface="Playfair Display"/>
                <a:ea typeface="Playfair Display"/>
                <a:cs typeface="Playfair Display"/>
                <a:sym typeface="Playfair Display"/>
              </a:rPr>
              <a:t>Q) What is the trend between utilization rate and non-utilized rate on weekly basis?</a:t>
            </a:r>
            <a:endParaRPr sz="1800" b="1" dirty="0">
              <a:latin typeface="Playfair Display"/>
              <a:ea typeface="Playfair Display"/>
              <a:cs typeface="Playfair Display"/>
              <a:sym typeface="Playfair Display"/>
            </a:endParaRPr>
          </a:p>
        </p:txBody>
      </p:sp>
      <p:sp>
        <p:nvSpPr>
          <p:cNvPr id="226" name="Google Shape;226;g2404fc31090_0_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16</a:t>
            </a:fld>
            <a:endParaRPr/>
          </a:p>
        </p:txBody>
      </p:sp>
      <p:pic>
        <p:nvPicPr>
          <p:cNvPr id="12290" name="Picture 2">
            <a:extLst>
              <a:ext uri="{FF2B5EF4-FFF2-40B4-BE49-F238E27FC236}">
                <a16:creationId xmlns:a16="http://schemas.microsoft.com/office/drawing/2014/main" id="{8DD46865-BA85-8E99-39DF-E4CC34B23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827" y="1705432"/>
            <a:ext cx="8676346" cy="430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279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2404fc31090_0_63"/>
          <p:cNvSpPr txBox="1">
            <a:spLocks noGrp="1"/>
          </p:cNvSpPr>
          <p:nvPr>
            <p:ph type="title"/>
          </p:nvPr>
        </p:nvSpPr>
        <p:spPr>
          <a:xfrm>
            <a:off x="838200" y="-614755"/>
            <a:ext cx="10515600" cy="13257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ts val="1800"/>
              <a:buNone/>
            </a:pPr>
            <a:r>
              <a:rPr lang="en-US" sz="2400" b="1" dirty="0">
                <a:solidFill>
                  <a:srgbClr val="E06666"/>
                </a:solidFill>
                <a:latin typeface="Playfair Display"/>
                <a:ea typeface="Playfair Display"/>
                <a:cs typeface="Playfair Display"/>
                <a:sym typeface="Playfair Display"/>
              </a:rPr>
              <a:t>Total number of calls handled by team</a:t>
            </a:r>
            <a:endParaRPr sz="2400" b="1" dirty="0">
              <a:latin typeface="Playfair Display"/>
              <a:ea typeface="Playfair Display"/>
              <a:cs typeface="Playfair Display"/>
              <a:sym typeface="Playfair Display"/>
            </a:endParaRPr>
          </a:p>
          <a:p>
            <a:pPr marL="0" lvl="0" indent="0" algn="l" rtl="0">
              <a:lnSpc>
                <a:spcPct val="100000"/>
              </a:lnSpc>
              <a:spcBef>
                <a:spcPts val="0"/>
              </a:spcBef>
              <a:spcAft>
                <a:spcPts val="0"/>
              </a:spcAft>
              <a:buSzPts val="1800"/>
              <a:buNone/>
            </a:pPr>
            <a:r>
              <a:rPr lang="en-US" sz="1800" b="1" dirty="0">
                <a:latin typeface="Playfair Display"/>
                <a:ea typeface="Playfair Display"/>
                <a:cs typeface="Playfair Display"/>
                <a:sym typeface="Playfair Display"/>
              </a:rPr>
              <a:t>Q) Which team received phone calls the most?</a:t>
            </a:r>
            <a:endParaRPr sz="1800" b="1" dirty="0">
              <a:latin typeface="Playfair Display"/>
              <a:ea typeface="Playfair Display"/>
              <a:cs typeface="Playfair Display"/>
              <a:sym typeface="Playfair Display"/>
            </a:endParaRPr>
          </a:p>
        </p:txBody>
      </p:sp>
      <p:sp>
        <p:nvSpPr>
          <p:cNvPr id="235" name="Google Shape;235;g2404fc31090_0_63"/>
          <p:cNvSpPr txBox="1">
            <a:spLocks noGrp="1"/>
          </p:cNvSpPr>
          <p:nvPr>
            <p:ph type="body" idx="1"/>
          </p:nvPr>
        </p:nvSpPr>
        <p:spPr>
          <a:xfrm>
            <a:off x="6778646" y="1057887"/>
            <a:ext cx="5188688" cy="42360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1000"/>
              </a:spcBef>
              <a:spcAft>
                <a:spcPts val="0"/>
              </a:spcAft>
              <a:buSzPts val="1800"/>
              <a:buNone/>
            </a:pPr>
            <a:r>
              <a:rPr lang="en-US" sz="1800" b="1" u="sng" dirty="0">
                <a:latin typeface="Nunito"/>
                <a:ea typeface="Nunito"/>
                <a:cs typeface="Nunito"/>
                <a:sym typeface="Nunito"/>
              </a:rPr>
              <a:t>Analysis: </a:t>
            </a:r>
            <a:endParaRPr sz="1800" b="1" u="sng" dirty="0">
              <a:latin typeface="Nunito"/>
              <a:ea typeface="Nunito"/>
              <a:cs typeface="Nunito"/>
              <a:sym typeface="Nunito"/>
            </a:endParaRPr>
          </a:p>
          <a:p>
            <a:pPr marL="0" lvl="0" indent="0" algn="just" rtl="0">
              <a:lnSpc>
                <a:spcPct val="110000"/>
              </a:lnSpc>
              <a:spcBef>
                <a:spcPts val="1000"/>
              </a:spcBef>
              <a:spcAft>
                <a:spcPts val="0"/>
              </a:spcAft>
              <a:buSzPts val="1800"/>
              <a:buNone/>
            </a:pPr>
            <a:r>
              <a:rPr lang="en-US" sz="1800" dirty="0">
                <a:latin typeface="Nunito"/>
                <a:ea typeface="Nunito"/>
                <a:cs typeface="Nunito"/>
                <a:sym typeface="Nunito"/>
              </a:rPr>
              <a:t>This is to see which team receives more phone calls and how it could relate to the productivity and phone call allocation per team. </a:t>
            </a:r>
            <a:endParaRPr sz="1800" dirty="0">
              <a:latin typeface="Nunito"/>
              <a:ea typeface="Nunito"/>
              <a:cs typeface="Nunito"/>
              <a:sym typeface="Nunito"/>
            </a:endParaRPr>
          </a:p>
          <a:p>
            <a:pPr marL="0" lvl="0" indent="0" algn="l" rtl="0">
              <a:lnSpc>
                <a:spcPct val="110000"/>
              </a:lnSpc>
              <a:spcBef>
                <a:spcPts val="1000"/>
              </a:spcBef>
              <a:spcAft>
                <a:spcPts val="0"/>
              </a:spcAft>
              <a:buSzPts val="1800"/>
              <a:buNone/>
            </a:pPr>
            <a:endParaRPr dirty="0">
              <a:latin typeface="Nunito"/>
              <a:ea typeface="Nunito"/>
              <a:cs typeface="Nunito"/>
              <a:sym typeface="Nunito"/>
            </a:endParaRPr>
          </a:p>
        </p:txBody>
      </p:sp>
      <p:sp>
        <p:nvSpPr>
          <p:cNvPr id="236" name="Google Shape;236;g2404fc31090_0_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17</a:t>
            </a:fld>
            <a:endParaRPr/>
          </a:p>
        </p:txBody>
      </p:sp>
      <p:pic>
        <p:nvPicPr>
          <p:cNvPr id="13316" name="Picture 4">
            <a:extLst>
              <a:ext uri="{FF2B5EF4-FFF2-40B4-BE49-F238E27FC236}">
                <a16:creationId xmlns:a16="http://schemas.microsoft.com/office/drawing/2014/main" id="{42FCDA62-7410-0D2E-56DF-DD004B677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458"/>
            <a:ext cx="6422065" cy="305131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7A4F6DBC-7080-2D1A-D79B-2617E6AA0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29775"/>
            <a:ext cx="5720316" cy="3128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1"/>
          <p:cNvSpPr/>
          <p:nvPr/>
        </p:nvSpPr>
        <p:spPr>
          <a:xfrm>
            <a:off x="0" y="18686"/>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31" name="Google Shape;331;p11"/>
          <p:cNvSpPr txBox="1">
            <a:spLocks noGrp="1"/>
          </p:cNvSpPr>
          <p:nvPr>
            <p:ph type="ctrTitle"/>
          </p:nvPr>
        </p:nvSpPr>
        <p:spPr>
          <a:xfrm>
            <a:off x="838201" y="-6606"/>
            <a:ext cx="6016888" cy="343560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6600"/>
              <a:buFont typeface="Aharoni"/>
              <a:buNone/>
            </a:pPr>
            <a:r>
              <a:rPr lang="en-US" b="1" dirty="0">
                <a:solidFill>
                  <a:srgbClr val="980000"/>
                </a:solidFill>
                <a:latin typeface="Playfair Display"/>
                <a:ea typeface="Playfair Display"/>
                <a:cs typeface="Playfair Display"/>
                <a:sym typeface="Playfair Display"/>
              </a:rPr>
              <a:t>By Agent</a:t>
            </a:r>
            <a:endParaRPr b="1" dirty="0">
              <a:latin typeface="Playfair Display"/>
              <a:ea typeface="Playfair Display"/>
              <a:cs typeface="Playfair Display"/>
              <a:sym typeface="Playfair Display"/>
            </a:endParaRPr>
          </a:p>
        </p:txBody>
      </p:sp>
      <p:sp>
        <p:nvSpPr>
          <p:cNvPr id="332" name="Google Shape;332;p11"/>
          <p:cNvSpPr txBox="1">
            <a:spLocks noGrp="1"/>
          </p:cNvSpPr>
          <p:nvPr>
            <p:ph type="subTitle" idx="1"/>
          </p:nvPr>
        </p:nvSpPr>
        <p:spPr>
          <a:xfrm>
            <a:off x="838201" y="3435606"/>
            <a:ext cx="6016888" cy="1920875"/>
          </a:xfrm>
          <a:prstGeom prst="rect">
            <a:avLst/>
          </a:prstGeom>
          <a:noFill/>
          <a:ln>
            <a:noFill/>
          </a:ln>
        </p:spPr>
        <p:txBody>
          <a:bodyPr spcFirstLastPara="1" wrap="square" lIns="91425" tIns="45700" rIns="91425" bIns="45700" anchor="t" anchorCtr="0">
            <a:normAutofit/>
          </a:bodyPr>
          <a:lstStyle/>
          <a:p>
            <a:pPr marL="0" marR="154305" lvl="0" indent="0" algn="l" rtl="0">
              <a:lnSpc>
                <a:spcPct val="110000"/>
              </a:lnSpc>
              <a:spcBef>
                <a:spcPts val="0"/>
              </a:spcBef>
              <a:spcAft>
                <a:spcPts val="0"/>
              </a:spcAft>
              <a:buSzPts val="2400"/>
              <a:buFont typeface="Nunito"/>
              <a:buChar char="•"/>
            </a:pPr>
            <a:r>
              <a:rPr lang="en-US" dirty="0">
                <a:latin typeface="Nunito"/>
                <a:ea typeface="Nunito"/>
                <a:cs typeface="Nunito"/>
                <a:sym typeface="Nunito"/>
              </a:rPr>
              <a:t> Agent descriptive analysis</a:t>
            </a:r>
          </a:p>
          <a:p>
            <a:pPr marL="0" marR="154305" lvl="0" indent="0" algn="l" rtl="0">
              <a:lnSpc>
                <a:spcPct val="110000"/>
              </a:lnSpc>
              <a:spcBef>
                <a:spcPts val="0"/>
              </a:spcBef>
              <a:spcAft>
                <a:spcPts val="0"/>
              </a:spcAft>
              <a:buSzPts val="2400"/>
              <a:buFont typeface="Nunito"/>
              <a:buChar char="•"/>
            </a:pPr>
            <a:r>
              <a:rPr lang="en-US" dirty="0">
                <a:latin typeface="Nunito"/>
                <a:ea typeface="Nunito"/>
                <a:cs typeface="Nunito"/>
                <a:sym typeface="Nunito"/>
              </a:rPr>
              <a:t> Top/bottom </a:t>
            </a:r>
            <a:r>
              <a:rPr lang="en-US" dirty="0" err="1">
                <a:latin typeface="Nunito"/>
                <a:ea typeface="Nunito"/>
                <a:cs typeface="Nunito"/>
                <a:sym typeface="Nunito"/>
              </a:rPr>
              <a:t>perfomers</a:t>
            </a:r>
            <a:endParaRPr dirty="0">
              <a:latin typeface="Nunito"/>
              <a:ea typeface="Nunito"/>
              <a:cs typeface="Nunito"/>
              <a:sym typeface="Nunito"/>
            </a:endParaRPr>
          </a:p>
        </p:txBody>
      </p:sp>
      <p:sp>
        <p:nvSpPr>
          <p:cNvPr id="334" name="Google Shape;334;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18</a:t>
            </a:fld>
            <a:endParaRPr/>
          </a:p>
        </p:txBody>
      </p:sp>
    </p:spTree>
    <p:extLst>
      <p:ext uri="{BB962C8B-B14F-4D97-AF65-F5344CB8AC3E}">
        <p14:creationId xmlns:p14="http://schemas.microsoft.com/office/powerpoint/2010/main" val="2084138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2404fc31090_0_140"/>
          <p:cNvSpPr txBox="1">
            <a:spLocks noGrp="1"/>
          </p:cNvSpPr>
          <p:nvPr>
            <p:ph type="title"/>
          </p:nvPr>
        </p:nvSpPr>
        <p:spPr>
          <a:xfrm>
            <a:off x="160530" y="152400"/>
            <a:ext cx="11680950" cy="297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5400"/>
              <a:buNone/>
            </a:pPr>
            <a:r>
              <a:rPr lang="en-US" sz="4000" b="1" dirty="0">
                <a:solidFill>
                  <a:srgbClr val="E06666"/>
                </a:solidFill>
                <a:latin typeface="Playfair Display"/>
                <a:ea typeface="Playfair Display"/>
                <a:cs typeface="Playfair Display"/>
                <a:sym typeface="Playfair Display"/>
              </a:rPr>
              <a:t>Descriptive Analysis (Agent)</a:t>
            </a:r>
            <a:br>
              <a:rPr lang="en-US" sz="4000" b="1" dirty="0">
                <a:solidFill>
                  <a:srgbClr val="E06666"/>
                </a:solidFill>
                <a:latin typeface="Playfair Display"/>
                <a:ea typeface="Playfair Display"/>
                <a:cs typeface="Playfair Display"/>
                <a:sym typeface="Playfair Display"/>
              </a:rPr>
            </a:br>
            <a:endParaRPr sz="2000" dirty="0">
              <a:solidFill>
                <a:srgbClr val="E06666"/>
              </a:solidFill>
              <a:latin typeface="Nunito"/>
              <a:ea typeface="Nunito"/>
              <a:cs typeface="Nunito"/>
              <a:sym typeface="Nunito"/>
            </a:endParaRPr>
          </a:p>
          <a:p>
            <a:pPr marL="0" lvl="0" indent="0" algn="l" rtl="0">
              <a:lnSpc>
                <a:spcPct val="100000"/>
              </a:lnSpc>
              <a:spcBef>
                <a:spcPts val="0"/>
              </a:spcBef>
              <a:spcAft>
                <a:spcPts val="0"/>
              </a:spcAft>
              <a:buSzPts val="5400"/>
              <a:buNone/>
            </a:pPr>
            <a:r>
              <a:rPr lang="en-US" sz="2000" dirty="0">
                <a:latin typeface="Nunito"/>
                <a:ea typeface="Nunito"/>
                <a:cs typeface="Nunito"/>
                <a:sym typeface="Nunito"/>
              </a:rPr>
              <a:t>Descriptive Analysis for all the activities during the agent log-in time report to track the comment pattern in what tasks agents spent time on.</a:t>
            </a:r>
            <a:br>
              <a:rPr lang="en-US" sz="2000" dirty="0">
                <a:latin typeface="Nunito"/>
                <a:ea typeface="Nunito"/>
                <a:cs typeface="Nunito"/>
                <a:sym typeface="Nunito"/>
              </a:rPr>
            </a:br>
            <a:r>
              <a:rPr lang="en-US" sz="2000" dirty="0">
                <a:latin typeface="Nunito"/>
                <a:ea typeface="Nunito"/>
                <a:cs typeface="Nunito"/>
                <a:sym typeface="Nunito"/>
              </a:rPr>
              <a:t>5 subsets: “Not Ready Time”, “Ready Time”, “Reserved Time”, “Talk Time”, and “Next Call Prep Time”</a:t>
            </a:r>
            <a:endParaRPr sz="2000" dirty="0">
              <a:latin typeface="Nunito"/>
              <a:ea typeface="Nunito"/>
              <a:cs typeface="Nunito"/>
              <a:sym typeface="Nunito"/>
            </a:endParaRPr>
          </a:p>
        </p:txBody>
      </p:sp>
      <p:sp>
        <p:nvSpPr>
          <p:cNvPr id="158" name="Google Shape;158;g2404fc31090_0_1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19</a:t>
            </a:fld>
            <a:endParaRPr dirty="0"/>
          </a:p>
        </p:txBody>
      </p:sp>
      <p:pic>
        <p:nvPicPr>
          <p:cNvPr id="4" name="Picture 3" descr="A screenshot of a computer&#10;&#10;Description automatically generated">
            <a:extLst>
              <a:ext uri="{FF2B5EF4-FFF2-40B4-BE49-F238E27FC236}">
                <a16:creationId xmlns:a16="http://schemas.microsoft.com/office/drawing/2014/main" id="{3C8F01E1-99F9-A039-F275-EDBFB336EA81}"/>
              </a:ext>
            </a:extLst>
          </p:cNvPr>
          <p:cNvPicPr>
            <a:picLocks noChangeAspect="1"/>
          </p:cNvPicPr>
          <p:nvPr/>
        </p:nvPicPr>
        <p:blipFill>
          <a:blip r:embed="rId3"/>
          <a:stretch>
            <a:fillRect/>
          </a:stretch>
        </p:blipFill>
        <p:spPr>
          <a:xfrm>
            <a:off x="350520" y="2202659"/>
            <a:ext cx="11256471" cy="3921695"/>
          </a:xfrm>
          <a:prstGeom prst="rect">
            <a:avLst/>
          </a:prstGeom>
        </p:spPr>
      </p:pic>
    </p:spTree>
    <p:extLst>
      <p:ext uri="{BB962C8B-B14F-4D97-AF65-F5344CB8AC3E}">
        <p14:creationId xmlns:p14="http://schemas.microsoft.com/office/powerpoint/2010/main" val="1612516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3"/>
          <p:cNvSpPr/>
          <p:nvPr/>
        </p:nvSpPr>
        <p:spPr>
          <a:xfrm>
            <a:off x="0" y="0"/>
            <a:ext cx="12192000"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pic>
        <p:nvPicPr>
          <p:cNvPr id="108" name="Google Shape;108;p3" descr="Maze"/>
          <p:cNvPicPr preferRelativeResize="0"/>
          <p:nvPr/>
        </p:nvPicPr>
        <p:blipFill rotWithShape="1">
          <a:blip r:embed="rId3">
            <a:alphaModFix/>
          </a:blip>
          <a:srcRect t="15707" r="-1"/>
          <a:stretch/>
        </p:blipFill>
        <p:spPr>
          <a:xfrm>
            <a:off x="20" y="10"/>
            <a:ext cx="12188932" cy="6857990"/>
          </a:xfrm>
          <a:prstGeom prst="rect">
            <a:avLst/>
          </a:prstGeom>
          <a:noFill/>
          <a:ln>
            <a:noFill/>
          </a:ln>
        </p:spPr>
      </p:pic>
      <p:sp>
        <p:nvSpPr>
          <p:cNvPr id="109" name="Google Shape;109;p3"/>
          <p:cNvSpPr/>
          <p:nvPr/>
        </p:nvSpPr>
        <p:spPr>
          <a:xfrm flipH="1">
            <a:off x="1524" y="0"/>
            <a:ext cx="12188952" cy="4076943"/>
          </a:xfrm>
          <a:prstGeom prst="rect">
            <a:avLst/>
          </a:prstGeom>
          <a:gradFill>
            <a:gsLst>
              <a:gs pos="0">
                <a:schemeClr val="dk1"/>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10" name="Google Shape;110;p3"/>
          <p:cNvSpPr txBox="1">
            <a:spLocks noGrp="1"/>
          </p:cNvSpPr>
          <p:nvPr>
            <p:ph type="title"/>
          </p:nvPr>
        </p:nvSpPr>
        <p:spPr>
          <a:xfrm>
            <a:off x="841248" y="978408"/>
            <a:ext cx="5021182" cy="17368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5400"/>
              <a:buFont typeface="Aharoni"/>
              <a:buNone/>
            </a:pPr>
            <a:r>
              <a:rPr lang="en-US" b="1">
                <a:solidFill>
                  <a:srgbClr val="FFFFFF"/>
                </a:solidFill>
                <a:latin typeface="Playfair Display"/>
                <a:ea typeface="Playfair Display"/>
                <a:cs typeface="Playfair Display"/>
                <a:sym typeface="Playfair Display"/>
              </a:rPr>
              <a:t>Business Understanding</a:t>
            </a:r>
            <a:endParaRPr b="1">
              <a:solidFill>
                <a:srgbClr val="FFFFFF"/>
              </a:solidFill>
              <a:latin typeface="Playfair Display"/>
              <a:ea typeface="Playfair Display"/>
              <a:cs typeface="Playfair Display"/>
              <a:sym typeface="Playfair Display"/>
            </a:endParaRPr>
          </a:p>
        </p:txBody>
      </p:sp>
      <p:sp>
        <p:nvSpPr>
          <p:cNvPr id="111" name="Google Shape;111;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404fc31090_0_105"/>
          <p:cNvSpPr txBox="1">
            <a:spLocks noGrp="1"/>
          </p:cNvSpPr>
          <p:nvPr>
            <p:ph type="title"/>
          </p:nvPr>
        </p:nvSpPr>
        <p:spPr>
          <a:xfrm>
            <a:off x="838200" y="-429551"/>
            <a:ext cx="10515600" cy="13257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ct val="83333"/>
              <a:buNone/>
            </a:pPr>
            <a:r>
              <a:rPr lang="en-US" sz="2400" b="1" dirty="0">
                <a:solidFill>
                  <a:srgbClr val="E06666"/>
                </a:solidFill>
                <a:latin typeface="Playfair Display"/>
                <a:ea typeface="Playfair Display"/>
                <a:cs typeface="Playfair Display"/>
                <a:sym typeface="Playfair Display"/>
              </a:rPr>
              <a:t>Numbers of Calls Handled by Agent Descriptive Analysis</a:t>
            </a:r>
            <a:endParaRPr sz="2400" b="1" dirty="0">
              <a:solidFill>
                <a:srgbClr val="E06666"/>
              </a:solidFill>
              <a:latin typeface="Playfair Display"/>
              <a:ea typeface="Playfair Display"/>
              <a:cs typeface="Playfair Display"/>
              <a:sym typeface="Playfair Display"/>
            </a:endParaRPr>
          </a:p>
        </p:txBody>
      </p:sp>
      <p:sp>
        <p:nvSpPr>
          <p:cNvPr id="246" name="Google Shape;246;g2404fc31090_0_1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20</a:t>
            </a:fld>
            <a:endParaRPr/>
          </a:p>
        </p:txBody>
      </p:sp>
      <p:pic>
        <p:nvPicPr>
          <p:cNvPr id="5" name="Picture 4" descr="A number with black text&#10;&#10;Description automatically generated with medium confidence">
            <a:extLst>
              <a:ext uri="{FF2B5EF4-FFF2-40B4-BE49-F238E27FC236}">
                <a16:creationId xmlns:a16="http://schemas.microsoft.com/office/drawing/2014/main" id="{5DEA0A88-CDCA-C3B5-405A-A37D7ECA4459}"/>
              </a:ext>
            </a:extLst>
          </p:cNvPr>
          <p:cNvPicPr>
            <a:picLocks noChangeAspect="1"/>
          </p:cNvPicPr>
          <p:nvPr/>
        </p:nvPicPr>
        <p:blipFill>
          <a:blip r:embed="rId3"/>
          <a:stretch>
            <a:fillRect/>
          </a:stretch>
        </p:blipFill>
        <p:spPr>
          <a:xfrm>
            <a:off x="0" y="1663429"/>
            <a:ext cx="5720316" cy="1325699"/>
          </a:xfrm>
          <a:prstGeom prst="rect">
            <a:avLst/>
          </a:prstGeom>
        </p:spPr>
      </p:pic>
      <p:pic>
        <p:nvPicPr>
          <p:cNvPr id="14338" name="Picture 2">
            <a:extLst>
              <a:ext uri="{FF2B5EF4-FFF2-40B4-BE49-F238E27FC236}">
                <a16:creationId xmlns:a16="http://schemas.microsoft.com/office/drawing/2014/main" id="{9DC5CAE9-BCDB-9496-9418-CABEEEC45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544" y="1663429"/>
            <a:ext cx="6198112" cy="49871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404fc31090_0_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ct val="83333"/>
              <a:buNone/>
            </a:pPr>
            <a:r>
              <a:rPr lang="en-US" sz="2400" b="1" dirty="0">
                <a:solidFill>
                  <a:srgbClr val="E06666"/>
                </a:solidFill>
                <a:latin typeface="Playfair Display"/>
                <a:ea typeface="Playfair Display"/>
                <a:cs typeface="Playfair Display"/>
                <a:sym typeface="Playfair Display"/>
              </a:rPr>
              <a:t>Top/Bottom Performer</a:t>
            </a:r>
            <a:endParaRPr sz="2400" b="1" dirty="0">
              <a:solidFill>
                <a:srgbClr val="E06666"/>
              </a:solidFill>
              <a:latin typeface="Playfair Display"/>
              <a:ea typeface="Playfair Display"/>
              <a:cs typeface="Playfair Display"/>
              <a:sym typeface="Playfair Display"/>
            </a:endParaRPr>
          </a:p>
          <a:p>
            <a:pPr marL="0" lvl="0" indent="0" algn="ctr" rtl="0">
              <a:lnSpc>
                <a:spcPct val="100000"/>
              </a:lnSpc>
              <a:spcBef>
                <a:spcPts val="0"/>
              </a:spcBef>
              <a:spcAft>
                <a:spcPts val="0"/>
              </a:spcAft>
              <a:buSzPct val="83333"/>
              <a:buNone/>
            </a:pPr>
            <a:endParaRPr sz="2400" b="1" dirty="0">
              <a:latin typeface="Playfair Display"/>
              <a:ea typeface="Playfair Display"/>
              <a:cs typeface="Playfair Display"/>
              <a:sym typeface="Playfair Display"/>
            </a:endParaRPr>
          </a:p>
          <a:p>
            <a:pPr marL="0" lvl="0" indent="0" algn="l" rtl="0">
              <a:lnSpc>
                <a:spcPct val="100000"/>
              </a:lnSpc>
              <a:spcBef>
                <a:spcPts val="0"/>
              </a:spcBef>
              <a:spcAft>
                <a:spcPts val="0"/>
              </a:spcAft>
              <a:buSzPct val="111111"/>
              <a:buNone/>
            </a:pPr>
            <a:r>
              <a:rPr lang="en-US" sz="1800" b="1" dirty="0">
                <a:latin typeface="Playfair Display"/>
                <a:ea typeface="Playfair Display"/>
                <a:cs typeface="Playfair Display"/>
                <a:sym typeface="Playfair Display"/>
              </a:rPr>
              <a:t>Q) Who had received the most phone calls? Who needed to take more?</a:t>
            </a:r>
            <a:endParaRPr sz="1800" b="1" dirty="0">
              <a:latin typeface="Playfair Display"/>
              <a:ea typeface="Playfair Display"/>
              <a:cs typeface="Playfair Display"/>
              <a:sym typeface="Playfair Display"/>
            </a:endParaRPr>
          </a:p>
        </p:txBody>
      </p:sp>
      <p:sp>
        <p:nvSpPr>
          <p:cNvPr id="256" name="Google Shape;256;g2404fc31090_0_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21</a:t>
            </a:fld>
            <a:endParaRPr/>
          </a:p>
        </p:txBody>
      </p:sp>
      <p:pic>
        <p:nvPicPr>
          <p:cNvPr id="5" name="Picture 4" descr="A screenshot of a phone number&#10;&#10;Description automatically generated">
            <a:extLst>
              <a:ext uri="{FF2B5EF4-FFF2-40B4-BE49-F238E27FC236}">
                <a16:creationId xmlns:a16="http://schemas.microsoft.com/office/drawing/2014/main" id="{20C5783B-5B73-5BCB-3F53-58F1E69E7A12}"/>
              </a:ext>
            </a:extLst>
          </p:cNvPr>
          <p:cNvPicPr>
            <a:picLocks noChangeAspect="1"/>
          </p:cNvPicPr>
          <p:nvPr/>
        </p:nvPicPr>
        <p:blipFill>
          <a:blip r:embed="rId3"/>
          <a:stretch>
            <a:fillRect/>
          </a:stretch>
        </p:blipFill>
        <p:spPr>
          <a:xfrm>
            <a:off x="428887" y="2344034"/>
            <a:ext cx="5667113" cy="3200695"/>
          </a:xfrm>
          <a:prstGeom prst="rect">
            <a:avLst/>
          </a:prstGeom>
        </p:spPr>
      </p:pic>
      <p:pic>
        <p:nvPicPr>
          <p:cNvPr id="7" name="Picture 6" descr="A screenshot of a phone number&#10;&#10;Description automatically generated">
            <a:extLst>
              <a:ext uri="{FF2B5EF4-FFF2-40B4-BE49-F238E27FC236}">
                <a16:creationId xmlns:a16="http://schemas.microsoft.com/office/drawing/2014/main" id="{BD4C9932-530D-36AF-4A75-3B884796E987}"/>
              </a:ext>
            </a:extLst>
          </p:cNvPr>
          <p:cNvPicPr>
            <a:picLocks noChangeAspect="1"/>
          </p:cNvPicPr>
          <p:nvPr/>
        </p:nvPicPr>
        <p:blipFill>
          <a:blip r:embed="rId4"/>
          <a:stretch>
            <a:fillRect/>
          </a:stretch>
        </p:blipFill>
        <p:spPr>
          <a:xfrm>
            <a:off x="6524889" y="2386768"/>
            <a:ext cx="5667111" cy="3142161"/>
          </a:xfrm>
          <a:prstGeom prst="rect">
            <a:avLst/>
          </a:prstGeom>
        </p:spPr>
      </p:pic>
      <p:sp>
        <p:nvSpPr>
          <p:cNvPr id="9" name="TextBox 8">
            <a:extLst>
              <a:ext uri="{FF2B5EF4-FFF2-40B4-BE49-F238E27FC236}">
                <a16:creationId xmlns:a16="http://schemas.microsoft.com/office/drawing/2014/main" id="{33BCD7FB-70E1-3732-3077-CC28F3EB6C81}"/>
              </a:ext>
            </a:extLst>
          </p:cNvPr>
          <p:cNvSpPr txBox="1"/>
          <p:nvPr/>
        </p:nvSpPr>
        <p:spPr>
          <a:xfrm>
            <a:off x="210899" y="1943924"/>
            <a:ext cx="6103088" cy="400110"/>
          </a:xfrm>
          <a:prstGeom prst="rect">
            <a:avLst/>
          </a:prstGeom>
          <a:noFill/>
        </p:spPr>
        <p:txBody>
          <a:bodyPr wrap="square">
            <a:spAutoFit/>
          </a:bodyPr>
          <a:lstStyle/>
          <a:p>
            <a:r>
              <a:rPr lang="en-US" sz="2000" dirty="0">
                <a:latin typeface="Nunito"/>
                <a:ea typeface="Nunito"/>
                <a:cs typeface="Nunito"/>
                <a:sym typeface="Nunito"/>
              </a:rPr>
              <a:t>Top 5 performers:</a:t>
            </a:r>
            <a:endParaRPr lang="en-US" sz="2000" dirty="0"/>
          </a:p>
        </p:txBody>
      </p:sp>
      <p:sp>
        <p:nvSpPr>
          <p:cNvPr id="10" name="TextBox 9">
            <a:extLst>
              <a:ext uri="{FF2B5EF4-FFF2-40B4-BE49-F238E27FC236}">
                <a16:creationId xmlns:a16="http://schemas.microsoft.com/office/drawing/2014/main" id="{AF22185E-9140-A9A3-7A67-4C0926413E4B}"/>
              </a:ext>
            </a:extLst>
          </p:cNvPr>
          <p:cNvSpPr txBox="1"/>
          <p:nvPr/>
        </p:nvSpPr>
        <p:spPr>
          <a:xfrm>
            <a:off x="6531975" y="1986658"/>
            <a:ext cx="6103088" cy="400110"/>
          </a:xfrm>
          <a:prstGeom prst="rect">
            <a:avLst/>
          </a:prstGeom>
          <a:noFill/>
        </p:spPr>
        <p:txBody>
          <a:bodyPr wrap="square">
            <a:spAutoFit/>
          </a:bodyPr>
          <a:lstStyle/>
          <a:p>
            <a:r>
              <a:rPr lang="en-US" sz="2000" dirty="0">
                <a:latin typeface="Nunito"/>
                <a:ea typeface="Nunito"/>
                <a:cs typeface="Nunito"/>
                <a:sym typeface="Nunito"/>
              </a:rPr>
              <a:t>Bottom 5 performers:</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1"/>
          <p:cNvSpPr/>
          <p:nvPr/>
        </p:nvSpPr>
        <p:spPr>
          <a:xfrm>
            <a:off x="0" y="18686"/>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31" name="Google Shape;331;p11"/>
          <p:cNvSpPr txBox="1">
            <a:spLocks noGrp="1"/>
          </p:cNvSpPr>
          <p:nvPr>
            <p:ph type="ctrTitle"/>
          </p:nvPr>
        </p:nvSpPr>
        <p:spPr>
          <a:xfrm>
            <a:off x="838200" y="-6606"/>
            <a:ext cx="8390859" cy="343560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6600"/>
              <a:buFont typeface="Aharoni"/>
              <a:buNone/>
            </a:pPr>
            <a:r>
              <a:rPr lang="en-US" b="1" dirty="0">
                <a:solidFill>
                  <a:srgbClr val="980000"/>
                </a:solidFill>
                <a:latin typeface="Playfair Display"/>
                <a:ea typeface="Playfair Display"/>
                <a:cs typeface="Playfair Display"/>
                <a:sym typeface="Playfair Display"/>
              </a:rPr>
              <a:t>Staffing FTEs Plan</a:t>
            </a:r>
            <a:endParaRPr b="1" dirty="0">
              <a:latin typeface="Playfair Display"/>
              <a:ea typeface="Playfair Display"/>
              <a:cs typeface="Playfair Display"/>
              <a:sym typeface="Playfair Display"/>
            </a:endParaRPr>
          </a:p>
        </p:txBody>
      </p:sp>
      <p:sp>
        <p:nvSpPr>
          <p:cNvPr id="332" name="Google Shape;332;p11"/>
          <p:cNvSpPr txBox="1">
            <a:spLocks noGrp="1"/>
          </p:cNvSpPr>
          <p:nvPr>
            <p:ph type="subTitle" idx="1"/>
          </p:nvPr>
        </p:nvSpPr>
        <p:spPr>
          <a:xfrm>
            <a:off x="838201" y="3435606"/>
            <a:ext cx="6016888" cy="1920875"/>
          </a:xfrm>
          <a:prstGeom prst="rect">
            <a:avLst/>
          </a:prstGeom>
          <a:noFill/>
          <a:ln>
            <a:noFill/>
          </a:ln>
        </p:spPr>
        <p:txBody>
          <a:bodyPr spcFirstLastPara="1" wrap="square" lIns="91425" tIns="45700" rIns="91425" bIns="45700" anchor="t" anchorCtr="0">
            <a:normAutofit/>
          </a:bodyPr>
          <a:lstStyle/>
          <a:p>
            <a:pPr marL="0" marR="154305" lvl="0" indent="0" algn="l" rtl="0">
              <a:lnSpc>
                <a:spcPct val="110000"/>
              </a:lnSpc>
              <a:spcBef>
                <a:spcPts val="0"/>
              </a:spcBef>
              <a:spcAft>
                <a:spcPts val="0"/>
              </a:spcAft>
              <a:buSzPts val="2400"/>
              <a:buFont typeface="Nunito"/>
              <a:buChar char="•"/>
            </a:pPr>
            <a:r>
              <a:rPr lang="en-US" dirty="0">
                <a:latin typeface="Nunito"/>
                <a:ea typeface="Nunito"/>
                <a:cs typeface="Nunito"/>
                <a:sym typeface="Nunito"/>
              </a:rPr>
              <a:t> Briefly introduction of FTEs allocation</a:t>
            </a:r>
            <a:endParaRPr dirty="0">
              <a:latin typeface="Nunito"/>
              <a:ea typeface="Nunito"/>
              <a:cs typeface="Nunito"/>
              <a:sym typeface="Nunito"/>
            </a:endParaRPr>
          </a:p>
        </p:txBody>
      </p:sp>
      <p:sp>
        <p:nvSpPr>
          <p:cNvPr id="334" name="Google Shape;334;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22</a:t>
            </a:fld>
            <a:endParaRPr/>
          </a:p>
        </p:txBody>
      </p:sp>
    </p:spTree>
    <p:extLst>
      <p:ext uri="{BB962C8B-B14F-4D97-AF65-F5344CB8AC3E}">
        <p14:creationId xmlns:p14="http://schemas.microsoft.com/office/powerpoint/2010/main" val="4190235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2404fc31090_0_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ts val="1800"/>
              <a:buNone/>
            </a:pPr>
            <a:r>
              <a:rPr lang="en-US" sz="2400" b="1" dirty="0">
                <a:solidFill>
                  <a:srgbClr val="E06666"/>
                </a:solidFill>
                <a:latin typeface="Playfair Display"/>
                <a:ea typeface="Playfair Display"/>
                <a:cs typeface="Playfair Display"/>
                <a:sym typeface="Playfair Display"/>
              </a:rPr>
              <a:t>FTEs Allocation as a week</a:t>
            </a:r>
            <a:endParaRPr sz="2400" b="1" dirty="0">
              <a:solidFill>
                <a:srgbClr val="E06666"/>
              </a:solidFill>
              <a:latin typeface="Playfair Display"/>
              <a:ea typeface="Playfair Display"/>
              <a:cs typeface="Playfair Display"/>
              <a:sym typeface="Playfair Display"/>
            </a:endParaRPr>
          </a:p>
          <a:p>
            <a:pPr marL="0" lvl="0" indent="0" algn="ctr" rtl="0">
              <a:lnSpc>
                <a:spcPct val="100000"/>
              </a:lnSpc>
              <a:spcBef>
                <a:spcPts val="0"/>
              </a:spcBef>
              <a:spcAft>
                <a:spcPts val="0"/>
              </a:spcAft>
              <a:buSzPts val="1800"/>
              <a:buNone/>
            </a:pPr>
            <a:endParaRPr sz="2400" b="1" dirty="0">
              <a:latin typeface="Playfair Display"/>
              <a:ea typeface="Playfair Display"/>
              <a:cs typeface="Playfair Display"/>
              <a:sym typeface="Playfair Display"/>
            </a:endParaRPr>
          </a:p>
          <a:p>
            <a:pPr marL="0" lvl="0" indent="0" algn="l" rtl="0">
              <a:lnSpc>
                <a:spcPct val="100000"/>
              </a:lnSpc>
              <a:spcBef>
                <a:spcPts val="0"/>
              </a:spcBef>
              <a:spcAft>
                <a:spcPts val="0"/>
              </a:spcAft>
              <a:buSzPts val="1800"/>
              <a:buNone/>
            </a:pPr>
            <a:r>
              <a:rPr lang="en-US" sz="1800" b="1" dirty="0">
                <a:latin typeface="Playfair Display"/>
                <a:ea typeface="Playfair Display"/>
                <a:cs typeface="Playfair Display"/>
                <a:sym typeface="Playfair Display"/>
              </a:rPr>
              <a:t>Q) Based on utilization rate, how should manager allocate FTEs?</a:t>
            </a:r>
            <a:endParaRPr sz="1800" b="1" dirty="0">
              <a:latin typeface="Playfair Display"/>
              <a:ea typeface="Playfair Display"/>
              <a:cs typeface="Playfair Display"/>
              <a:sym typeface="Playfair Display"/>
            </a:endParaRPr>
          </a:p>
        </p:txBody>
      </p:sp>
      <p:sp>
        <p:nvSpPr>
          <p:cNvPr id="266" name="Google Shape;266;g2404fc31090_0_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23</a:t>
            </a:fld>
            <a:endParaRPr/>
          </a:p>
        </p:txBody>
      </p:sp>
      <p:pic>
        <p:nvPicPr>
          <p:cNvPr id="5" name="Picture 4" descr="A screenshot of a calendar&#10;&#10;Description automatically generated">
            <a:extLst>
              <a:ext uri="{FF2B5EF4-FFF2-40B4-BE49-F238E27FC236}">
                <a16:creationId xmlns:a16="http://schemas.microsoft.com/office/drawing/2014/main" id="{1BC68DF5-A4B4-B44F-602F-B010BDAC900B}"/>
              </a:ext>
            </a:extLst>
          </p:cNvPr>
          <p:cNvPicPr>
            <a:picLocks noChangeAspect="1"/>
          </p:cNvPicPr>
          <p:nvPr/>
        </p:nvPicPr>
        <p:blipFill>
          <a:blip r:embed="rId3"/>
          <a:stretch>
            <a:fillRect/>
          </a:stretch>
        </p:blipFill>
        <p:spPr>
          <a:xfrm>
            <a:off x="540855" y="1965034"/>
            <a:ext cx="3769537" cy="4391316"/>
          </a:xfrm>
          <a:prstGeom prst="rect">
            <a:avLst/>
          </a:prstGeom>
        </p:spPr>
      </p:pic>
      <p:pic>
        <p:nvPicPr>
          <p:cNvPr id="15362" name="Picture 2">
            <a:extLst>
              <a:ext uri="{FF2B5EF4-FFF2-40B4-BE49-F238E27FC236}">
                <a16:creationId xmlns:a16="http://schemas.microsoft.com/office/drawing/2014/main" id="{B48AC0BD-AAC0-349A-95A1-1E20294156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392" y="1942263"/>
            <a:ext cx="7681214" cy="4582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pic>
        <p:nvPicPr>
          <p:cNvPr id="294" name="Google Shape;294;p9" descr="Light bulb on yellow background with sketched light beams and cord"/>
          <p:cNvPicPr preferRelativeResize="0"/>
          <p:nvPr/>
        </p:nvPicPr>
        <p:blipFill rotWithShape="1">
          <a:blip r:embed="rId3">
            <a:alphaModFix/>
          </a:blip>
          <a:srcRect t="8533"/>
          <a:stretch/>
        </p:blipFill>
        <p:spPr>
          <a:xfrm>
            <a:off x="20" y="10"/>
            <a:ext cx="12191980" cy="6857988"/>
          </a:xfrm>
          <a:prstGeom prst="rect">
            <a:avLst/>
          </a:prstGeom>
          <a:noFill/>
          <a:ln>
            <a:noFill/>
          </a:ln>
        </p:spPr>
      </p:pic>
      <p:sp>
        <p:nvSpPr>
          <p:cNvPr id="295" name="Google Shape;295;p9"/>
          <p:cNvSpPr/>
          <p:nvPr/>
        </p:nvSpPr>
        <p:spPr>
          <a:xfrm>
            <a:off x="-406" y="0"/>
            <a:ext cx="8543400" cy="6858000"/>
          </a:xfrm>
          <a:prstGeom prst="rect">
            <a:avLst/>
          </a:prstGeom>
          <a:gradFill>
            <a:gsLst>
              <a:gs pos="0">
                <a:srgbClr val="101820">
                  <a:alpha val="0"/>
                </a:srgbClr>
              </a:gs>
              <a:gs pos="58000">
                <a:srgbClr val="0E0D12">
                  <a:alpha val="56862"/>
                </a:srgbClr>
              </a:gs>
              <a:gs pos="93000">
                <a:srgbClr val="000000">
                  <a:alpha val="56862"/>
                </a:srgbClr>
              </a:gs>
              <a:gs pos="100000">
                <a:srgbClr val="000000">
                  <a:alpha val="56862"/>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96" name="Google Shape;296;p9"/>
          <p:cNvSpPr txBox="1">
            <a:spLocks noGrp="1"/>
          </p:cNvSpPr>
          <p:nvPr>
            <p:ph type="title"/>
          </p:nvPr>
        </p:nvSpPr>
        <p:spPr>
          <a:xfrm>
            <a:off x="841248" y="914400"/>
            <a:ext cx="5254752" cy="3427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FFFF"/>
              </a:buClr>
              <a:buSzPts val="6600"/>
              <a:buFont typeface="Aharoni"/>
              <a:buNone/>
            </a:pPr>
            <a:r>
              <a:rPr lang="en-US" sz="6600" b="1" dirty="0">
                <a:solidFill>
                  <a:srgbClr val="FFFFFF"/>
                </a:solidFill>
                <a:latin typeface="Playfair Display"/>
                <a:ea typeface="Playfair Display"/>
                <a:cs typeface="Playfair Display"/>
                <a:sym typeface="Playfair Display"/>
              </a:rPr>
              <a:t>Productivity Model</a:t>
            </a:r>
            <a:endParaRPr b="1" dirty="0">
              <a:latin typeface="Playfair Display"/>
              <a:ea typeface="Playfair Display"/>
              <a:cs typeface="Playfair Display"/>
              <a:sym typeface="Playfair Display"/>
            </a:endParaRPr>
          </a:p>
        </p:txBody>
      </p:sp>
      <p:sp>
        <p:nvSpPr>
          <p:cNvPr id="297" name="Google Shape;297;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31" name="Google Shape;331;p11"/>
          <p:cNvSpPr txBox="1">
            <a:spLocks noGrp="1"/>
          </p:cNvSpPr>
          <p:nvPr>
            <p:ph type="ctrTitle"/>
          </p:nvPr>
        </p:nvSpPr>
        <p:spPr>
          <a:xfrm>
            <a:off x="838200" y="-6606"/>
            <a:ext cx="8114413" cy="343560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6600"/>
              <a:buFont typeface="Aharoni"/>
              <a:buNone/>
            </a:pPr>
            <a:r>
              <a:rPr lang="en-US" b="1" dirty="0">
                <a:solidFill>
                  <a:srgbClr val="980000"/>
                </a:solidFill>
                <a:latin typeface="Playfair Display"/>
                <a:ea typeface="Playfair Display"/>
                <a:cs typeface="Playfair Display"/>
                <a:sym typeface="Playfair Display"/>
              </a:rPr>
              <a:t>Model Construction</a:t>
            </a:r>
            <a:endParaRPr b="1" dirty="0">
              <a:latin typeface="Playfair Display"/>
              <a:ea typeface="Playfair Display"/>
              <a:cs typeface="Playfair Display"/>
              <a:sym typeface="Playfair Display"/>
            </a:endParaRPr>
          </a:p>
        </p:txBody>
      </p:sp>
      <p:sp>
        <p:nvSpPr>
          <p:cNvPr id="332" name="Google Shape;332;p11"/>
          <p:cNvSpPr txBox="1">
            <a:spLocks noGrp="1"/>
          </p:cNvSpPr>
          <p:nvPr>
            <p:ph type="subTitle" idx="1"/>
          </p:nvPr>
        </p:nvSpPr>
        <p:spPr>
          <a:xfrm>
            <a:off x="838201" y="3435606"/>
            <a:ext cx="6016888" cy="1920875"/>
          </a:xfrm>
          <a:prstGeom prst="rect">
            <a:avLst/>
          </a:prstGeom>
          <a:noFill/>
          <a:ln>
            <a:noFill/>
          </a:ln>
        </p:spPr>
        <p:txBody>
          <a:bodyPr spcFirstLastPara="1" wrap="square" lIns="91425" tIns="45700" rIns="91425" bIns="45700" anchor="t" anchorCtr="0">
            <a:normAutofit/>
          </a:bodyPr>
          <a:lstStyle/>
          <a:p>
            <a:pPr marL="0" marR="154305" lvl="0" indent="0" algn="l" rtl="0">
              <a:lnSpc>
                <a:spcPct val="110000"/>
              </a:lnSpc>
              <a:spcBef>
                <a:spcPts val="0"/>
              </a:spcBef>
              <a:spcAft>
                <a:spcPts val="0"/>
              </a:spcAft>
              <a:buSzPts val="2400"/>
              <a:buFont typeface="Nunito"/>
              <a:buChar char="•"/>
            </a:pPr>
            <a:r>
              <a:rPr lang="en-US" dirty="0">
                <a:latin typeface="Nunito"/>
                <a:ea typeface="Nunito"/>
                <a:cs typeface="Nunito"/>
                <a:sym typeface="Nunito"/>
              </a:rPr>
              <a:t> Scheme Introduction</a:t>
            </a:r>
            <a:endParaRPr dirty="0">
              <a:latin typeface="Nunito"/>
              <a:ea typeface="Nunito"/>
              <a:cs typeface="Nunito"/>
              <a:sym typeface="Nunito"/>
            </a:endParaRPr>
          </a:p>
        </p:txBody>
      </p:sp>
      <p:sp>
        <p:nvSpPr>
          <p:cNvPr id="334" name="Google Shape;334;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25</a:t>
            </a:fld>
            <a:endParaRPr/>
          </a:p>
        </p:txBody>
      </p:sp>
    </p:spTree>
    <p:extLst>
      <p:ext uri="{BB962C8B-B14F-4D97-AF65-F5344CB8AC3E}">
        <p14:creationId xmlns:p14="http://schemas.microsoft.com/office/powerpoint/2010/main" val="204419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23dc7e57182_0_10"/>
          <p:cNvSpPr txBox="1">
            <a:spLocks noGrp="1"/>
          </p:cNvSpPr>
          <p:nvPr>
            <p:ph type="title"/>
          </p:nvPr>
        </p:nvSpPr>
        <p:spPr>
          <a:xfrm>
            <a:off x="0" y="18468"/>
            <a:ext cx="10515600" cy="729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2"/>
              </a:buClr>
              <a:buSzPct val="100000"/>
              <a:buFont typeface="Aharoni"/>
              <a:buNone/>
            </a:pPr>
            <a:r>
              <a:rPr lang="en-US" b="1" dirty="0">
                <a:solidFill>
                  <a:srgbClr val="E06666"/>
                </a:solidFill>
                <a:latin typeface="Playfair Display"/>
                <a:ea typeface="Playfair Display"/>
                <a:cs typeface="Playfair Display"/>
                <a:sym typeface="Playfair Display"/>
              </a:rPr>
              <a:t>Productivity Model</a:t>
            </a:r>
            <a:endParaRPr b="1" dirty="0">
              <a:solidFill>
                <a:srgbClr val="E06666"/>
              </a:solidFill>
              <a:latin typeface="Playfair Display"/>
              <a:ea typeface="Playfair Display"/>
              <a:cs typeface="Playfair Display"/>
              <a:sym typeface="Playfair Display"/>
            </a:endParaRPr>
          </a:p>
        </p:txBody>
      </p:sp>
      <p:sp>
        <p:nvSpPr>
          <p:cNvPr id="303" name="Google Shape;303;g23dc7e57182_0_10"/>
          <p:cNvSpPr txBox="1">
            <a:spLocks noGrp="1"/>
          </p:cNvSpPr>
          <p:nvPr>
            <p:ph type="body" idx="1"/>
          </p:nvPr>
        </p:nvSpPr>
        <p:spPr>
          <a:xfrm>
            <a:off x="0" y="747768"/>
            <a:ext cx="12192000" cy="48828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ct val="91666"/>
              <a:buFont typeface="Arial"/>
              <a:buNone/>
            </a:pPr>
            <a:r>
              <a:rPr lang="en-US" sz="1600" dirty="0">
                <a:latin typeface="Nunito"/>
                <a:ea typeface="Nunito"/>
                <a:cs typeface="Nunito"/>
                <a:sym typeface="Nunito"/>
              </a:rPr>
              <a:t>Defining a model for productivity in a call center context typically involves using key performance metrics to assess how efficiently agents and teams are handling calls. In this case, we can consider a simple model for productivity by combining metrics like utilization rate, efficiency (average handle time), and the number of handled calls.</a:t>
            </a:r>
          </a:p>
          <a:p>
            <a:pPr marL="0" lvl="0" indent="0" algn="l" rtl="0">
              <a:lnSpc>
                <a:spcPct val="150000"/>
              </a:lnSpc>
              <a:spcBef>
                <a:spcPts val="0"/>
              </a:spcBef>
              <a:spcAft>
                <a:spcPts val="0"/>
              </a:spcAft>
              <a:buClr>
                <a:schemeClr val="dk1"/>
              </a:buClr>
              <a:buSzPct val="91666"/>
              <a:buFont typeface="Arial"/>
              <a:buNone/>
            </a:pPr>
            <a:endParaRPr lang="en-US" sz="1600" dirty="0">
              <a:latin typeface="Nunito"/>
              <a:ea typeface="Nunito"/>
              <a:cs typeface="Nunito"/>
              <a:sym typeface="Nunito"/>
            </a:endParaRPr>
          </a:p>
          <a:p>
            <a:pPr marL="0" lvl="0" indent="0" algn="l" rtl="0">
              <a:lnSpc>
                <a:spcPct val="150000"/>
              </a:lnSpc>
              <a:spcBef>
                <a:spcPts val="0"/>
              </a:spcBef>
              <a:spcAft>
                <a:spcPts val="0"/>
              </a:spcAft>
              <a:buClr>
                <a:schemeClr val="dk1"/>
              </a:buClr>
              <a:buSzPct val="91666"/>
              <a:buFont typeface="Arial"/>
              <a:buNone/>
            </a:pPr>
            <a:r>
              <a:rPr lang="en-US" sz="1600" b="1" dirty="0">
                <a:latin typeface="Nunito"/>
                <a:ea typeface="Nunito"/>
                <a:cs typeface="Nunito"/>
                <a:sym typeface="Nunito"/>
              </a:rPr>
              <a:t>Model for Productivity:</a:t>
            </a:r>
          </a:p>
          <a:p>
            <a:pPr marL="0" lvl="0" indent="0" algn="l" rtl="0">
              <a:lnSpc>
                <a:spcPct val="150000"/>
              </a:lnSpc>
              <a:spcBef>
                <a:spcPts val="0"/>
              </a:spcBef>
              <a:spcAft>
                <a:spcPts val="0"/>
              </a:spcAft>
              <a:buClr>
                <a:schemeClr val="dk1"/>
              </a:buClr>
              <a:buSzPct val="91666"/>
              <a:buFont typeface="Arial"/>
              <a:buNone/>
            </a:pPr>
            <a:r>
              <a:rPr lang="en-US" sz="1600" b="1" dirty="0">
                <a:latin typeface="Nunito"/>
                <a:ea typeface="Nunito"/>
                <a:cs typeface="Nunito"/>
                <a:sym typeface="Nunito"/>
              </a:rPr>
              <a:t>Utilization Rate (UR): </a:t>
            </a:r>
            <a:r>
              <a:rPr lang="en-US" sz="1600" dirty="0">
                <a:latin typeface="Nunito"/>
                <a:ea typeface="Nunito"/>
                <a:cs typeface="Nunito"/>
                <a:sym typeface="Nunito"/>
              </a:rPr>
              <a:t>This measures the percentage of time agents are actively engaged in productive tasks (e.g., taking calls). Higher utilization rates generally indicate better productivity.</a:t>
            </a:r>
          </a:p>
          <a:p>
            <a:pPr marL="0" lvl="0" indent="0" algn="l" rtl="0">
              <a:lnSpc>
                <a:spcPct val="150000"/>
              </a:lnSpc>
              <a:spcBef>
                <a:spcPts val="0"/>
              </a:spcBef>
              <a:spcAft>
                <a:spcPts val="0"/>
              </a:spcAft>
              <a:buClr>
                <a:schemeClr val="dk1"/>
              </a:buClr>
              <a:buSzPct val="91666"/>
              <a:buFont typeface="Arial"/>
              <a:buNone/>
            </a:pPr>
            <a:r>
              <a:rPr lang="en-US" sz="1600" b="1" dirty="0">
                <a:latin typeface="Nunito"/>
                <a:ea typeface="Nunito"/>
                <a:cs typeface="Nunito"/>
                <a:sym typeface="Nunito"/>
              </a:rPr>
              <a:t>Efficiency (EFF): </a:t>
            </a:r>
            <a:r>
              <a:rPr lang="en-US" sz="1600" dirty="0">
                <a:latin typeface="Nunito"/>
                <a:ea typeface="Nunito"/>
                <a:cs typeface="Nunito"/>
                <a:sym typeface="Nunito"/>
              </a:rPr>
              <a:t>Efficiency is often measured by the average handle time (AHT) per call. Lower AHT suggests more efficient call handling.</a:t>
            </a:r>
          </a:p>
          <a:p>
            <a:pPr marL="0" lvl="0" indent="0" algn="l" rtl="0">
              <a:lnSpc>
                <a:spcPct val="150000"/>
              </a:lnSpc>
              <a:spcBef>
                <a:spcPts val="0"/>
              </a:spcBef>
              <a:spcAft>
                <a:spcPts val="0"/>
              </a:spcAft>
              <a:buClr>
                <a:schemeClr val="dk1"/>
              </a:buClr>
              <a:buSzPct val="91666"/>
              <a:buFont typeface="Arial"/>
              <a:buNone/>
            </a:pPr>
            <a:r>
              <a:rPr lang="en-US" sz="1600" b="1" dirty="0">
                <a:latin typeface="Nunito"/>
                <a:ea typeface="Nunito"/>
                <a:cs typeface="Nunito"/>
                <a:sym typeface="Nunito"/>
              </a:rPr>
              <a:t>Number of Handled Calls (NHC): </a:t>
            </a:r>
            <a:r>
              <a:rPr lang="en-US" sz="1600" dirty="0">
                <a:latin typeface="Nunito"/>
                <a:ea typeface="Nunito"/>
                <a:cs typeface="Nunito"/>
                <a:sym typeface="Nunito"/>
              </a:rPr>
              <a:t>The total number of calls handled by an agent or team can also be an indicator of productivity.</a:t>
            </a:r>
          </a:p>
          <a:p>
            <a:pPr marL="0" lvl="0" indent="0" algn="l" rtl="0">
              <a:lnSpc>
                <a:spcPct val="150000"/>
              </a:lnSpc>
              <a:spcBef>
                <a:spcPts val="0"/>
              </a:spcBef>
              <a:spcAft>
                <a:spcPts val="0"/>
              </a:spcAft>
              <a:buClr>
                <a:schemeClr val="dk1"/>
              </a:buClr>
              <a:buSzPct val="91666"/>
              <a:buFont typeface="Arial"/>
              <a:buNone/>
            </a:pPr>
            <a:r>
              <a:rPr lang="en-US" sz="1600" dirty="0">
                <a:latin typeface="Nunito"/>
                <a:ea typeface="Nunito"/>
                <a:cs typeface="Nunito"/>
                <a:sym typeface="Nunito"/>
              </a:rPr>
              <a:t>To create a composite productivity score, we can use a weighted combination of these metrics based on their relative importance to the call center's goals. For example:</a:t>
            </a:r>
          </a:p>
          <a:p>
            <a:pPr marL="0" lvl="0" indent="0" algn="l" rtl="0">
              <a:lnSpc>
                <a:spcPct val="150000"/>
              </a:lnSpc>
              <a:spcBef>
                <a:spcPts val="0"/>
              </a:spcBef>
              <a:spcAft>
                <a:spcPts val="0"/>
              </a:spcAft>
              <a:buClr>
                <a:schemeClr val="dk1"/>
              </a:buClr>
              <a:buSzPct val="91666"/>
              <a:buFont typeface="Arial"/>
              <a:buNone/>
            </a:pPr>
            <a:r>
              <a:rPr lang="en-US" sz="1600" b="1" dirty="0">
                <a:latin typeface="Nunito"/>
                <a:ea typeface="Nunito"/>
                <a:cs typeface="Nunito"/>
                <a:sym typeface="Nunito"/>
              </a:rPr>
              <a:t>Productivity Score (PS) = w1 * UR + w2 * (1 - EFF) + w3 * NHC</a:t>
            </a:r>
          </a:p>
          <a:p>
            <a:pPr marL="0" lvl="0" indent="0" algn="l" rtl="0">
              <a:lnSpc>
                <a:spcPct val="150000"/>
              </a:lnSpc>
              <a:spcBef>
                <a:spcPts val="0"/>
              </a:spcBef>
              <a:spcAft>
                <a:spcPts val="0"/>
              </a:spcAft>
              <a:buClr>
                <a:schemeClr val="dk1"/>
              </a:buClr>
              <a:buSzPct val="91666"/>
              <a:buFont typeface="Arial"/>
              <a:buNone/>
            </a:pPr>
            <a:r>
              <a:rPr lang="en-US" sz="1600" dirty="0">
                <a:latin typeface="Nunito"/>
                <a:ea typeface="Nunito"/>
                <a:cs typeface="Nunito"/>
                <a:sym typeface="Nunito"/>
              </a:rPr>
              <a:t>Where:</a:t>
            </a:r>
          </a:p>
          <a:p>
            <a:pPr marL="0" lvl="0" indent="0" algn="l" rtl="0">
              <a:lnSpc>
                <a:spcPct val="150000"/>
              </a:lnSpc>
              <a:spcBef>
                <a:spcPts val="0"/>
              </a:spcBef>
              <a:spcAft>
                <a:spcPts val="0"/>
              </a:spcAft>
              <a:buClr>
                <a:schemeClr val="dk1"/>
              </a:buClr>
              <a:buSzPct val="91666"/>
              <a:buFont typeface="Arial"/>
              <a:buNone/>
            </a:pPr>
            <a:r>
              <a:rPr lang="en-US" sz="1600" dirty="0">
                <a:latin typeface="Nunito"/>
                <a:ea typeface="Nunito"/>
                <a:cs typeface="Nunito"/>
                <a:sym typeface="Nunito"/>
              </a:rPr>
              <a:t>w1, w2, w3 are weights assigned to each metric, reflecting their importance. These weights can be adjusted based on the call center's priorities.</a:t>
            </a:r>
          </a:p>
        </p:txBody>
      </p:sp>
      <p:sp>
        <p:nvSpPr>
          <p:cNvPr id="304" name="Google Shape;304;g23dc7e57182_0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404fc31090_10_135"/>
          <p:cNvSpPr txBox="1">
            <a:spLocks noGrp="1"/>
          </p:cNvSpPr>
          <p:nvPr>
            <p:ph type="title"/>
          </p:nvPr>
        </p:nvSpPr>
        <p:spPr>
          <a:xfrm>
            <a:off x="228600" y="138518"/>
            <a:ext cx="10515600" cy="729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2"/>
              </a:buClr>
              <a:buSzPct val="100000"/>
              <a:buFont typeface="Aharoni"/>
              <a:buNone/>
            </a:pPr>
            <a:r>
              <a:rPr lang="en-US" b="1" dirty="0">
                <a:solidFill>
                  <a:srgbClr val="E06666"/>
                </a:solidFill>
                <a:latin typeface="Playfair Display"/>
                <a:ea typeface="Playfair Display"/>
                <a:cs typeface="Playfair Display"/>
                <a:sym typeface="Playfair Display"/>
              </a:rPr>
              <a:t>By Team</a:t>
            </a:r>
            <a:endParaRPr b="1" dirty="0">
              <a:solidFill>
                <a:srgbClr val="E06666"/>
              </a:solidFill>
              <a:latin typeface="Playfair Display"/>
              <a:ea typeface="Playfair Display"/>
              <a:cs typeface="Playfair Display"/>
              <a:sym typeface="Playfair Display"/>
            </a:endParaRPr>
          </a:p>
        </p:txBody>
      </p:sp>
      <p:sp>
        <p:nvSpPr>
          <p:cNvPr id="318" name="Google Shape;318;g2404fc31090_1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27</a:t>
            </a:fld>
            <a:endParaRPr/>
          </a:p>
        </p:txBody>
      </p:sp>
      <p:pic>
        <p:nvPicPr>
          <p:cNvPr id="2" name="Picture 1">
            <a:extLst>
              <a:ext uri="{FF2B5EF4-FFF2-40B4-BE49-F238E27FC236}">
                <a16:creationId xmlns:a16="http://schemas.microsoft.com/office/drawing/2014/main" id="{04A2046E-B492-A1F5-6784-9E92D6F3159F}"/>
              </a:ext>
            </a:extLst>
          </p:cNvPr>
          <p:cNvPicPr>
            <a:picLocks noChangeAspect="1"/>
          </p:cNvPicPr>
          <p:nvPr/>
        </p:nvPicPr>
        <p:blipFill>
          <a:blip r:embed="rId3"/>
          <a:stretch>
            <a:fillRect/>
          </a:stretch>
        </p:blipFill>
        <p:spPr>
          <a:xfrm>
            <a:off x="3314700" y="136550"/>
            <a:ext cx="6667500" cy="2882900"/>
          </a:xfrm>
          <a:prstGeom prst="rect">
            <a:avLst/>
          </a:prstGeom>
        </p:spPr>
      </p:pic>
      <p:pic>
        <p:nvPicPr>
          <p:cNvPr id="16386" name="Picture 2">
            <a:extLst>
              <a:ext uri="{FF2B5EF4-FFF2-40B4-BE49-F238E27FC236}">
                <a16:creationId xmlns:a16="http://schemas.microsoft.com/office/drawing/2014/main" id="{0BB08CEF-5F74-112E-898E-A758D182B5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700" y="2900918"/>
            <a:ext cx="6667500" cy="3957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404fc31090_10_135"/>
          <p:cNvSpPr txBox="1">
            <a:spLocks noGrp="1"/>
          </p:cNvSpPr>
          <p:nvPr>
            <p:ph type="title"/>
          </p:nvPr>
        </p:nvSpPr>
        <p:spPr>
          <a:xfrm>
            <a:off x="228600" y="138518"/>
            <a:ext cx="10515600" cy="729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2"/>
              </a:buClr>
              <a:buSzPct val="100000"/>
              <a:buFont typeface="Aharoni"/>
              <a:buNone/>
            </a:pPr>
            <a:r>
              <a:rPr lang="en-US" b="1" dirty="0">
                <a:solidFill>
                  <a:srgbClr val="E06666"/>
                </a:solidFill>
                <a:latin typeface="Playfair Display"/>
                <a:ea typeface="Playfair Display"/>
                <a:cs typeface="Playfair Display"/>
                <a:sym typeface="Playfair Display"/>
              </a:rPr>
              <a:t>By Team</a:t>
            </a:r>
            <a:endParaRPr b="1" dirty="0">
              <a:solidFill>
                <a:srgbClr val="E06666"/>
              </a:solidFill>
              <a:latin typeface="Playfair Display"/>
              <a:ea typeface="Playfair Display"/>
              <a:cs typeface="Playfair Display"/>
              <a:sym typeface="Playfair Display"/>
            </a:endParaRPr>
          </a:p>
        </p:txBody>
      </p:sp>
      <p:sp>
        <p:nvSpPr>
          <p:cNvPr id="318" name="Google Shape;318;g2404fc31090_1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28</a:t>
            </a:fld>
            <a:endParaRPr/>
          </a:p>
        </p:txBody>
      </p:sp>
      <p:pic>
        <p:nvPicPr>
          <p:cNvPr id="4" name="Picture 3" descr="A graph showing a number of calls&#10;&#10;Description automatically generated">
            <a:extLst>
              <a:ext uri="{FF2B5EF4-FFF2-40B4-BE49-F238E27FC236}">
                <a16:creationId xmlns:a16="http://schemas.microsoft.com/office/drawing/2014/main" id="{67B2A2DA-BAF7-A99B-24EB-4F97DDB3198B}"/>
              </a:ext>
            </a:extLst>
          </p:cNvPr>
          <p:cNvPicPr>
            <a:picLocks noChangeAspect="1"/>
          </p:cNvPicPr>
          <p:nvPr/>
        </p:nvPicPr>
        <p:blipFill>
          <a:blip r:embed="rId3"/>
          <a:stretch>
            <a:fillRect/>
          </a:stretch>
        </p:blipFill>
        <p:spPr>
          <a:xfrm>
            <a:off x="1282700" y="867818"/>
            <a:ext cx="9626600" cy="5978065"/>
          </a:xfrm>
          <a:prstGeom prst="rect">
            <a:avLst/>
          </a:prstGeom>
        </p:spPr>
      </p:pic>
    </p:spTree>
    <p:extLst>
      <p:ext uri="{BB962C8B-B14F-4D97-AF65-F5344CB8AC3E}">
        <p14:creationId xmlns:p14="http://schemas.microsoft.com/office/powerpoint/2010/main" val="357350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404fc31090_10_135"/>
          <p:cNvSpPr txBox="1">
            <a:spLocks noGrp="1"/>
          </p:cNvSpPr>
          <p:nvPr>
            <p:ph type="title"/>
          </p:nvPr>
        </p:nvSpPr>
        <p:spPr>
          <a:xfrm>
            <a:off x="228600" y="138518"/>
            <a:ext cx="10515600" cy="729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2"/>
              </a:buClr>
              <a:buSzPct val="100000"/>
              <a:buFont typeface="Aharoni"/>
              <a:buNone/>
            </a:pPr>
            <a:r>
              <a:rPr lang="en-US" b="1" dirty="0">
                <a:solidFill>
                  <a:srgbClr val="E06666"/>
                </a:solidFill>
                <a:latin typeface="Playfair Display"/>
                <a:ea typeface="Playfair Display"/>
                <a:cs typeface="Playfair Display"/>
                <a:sym typeface="Playfair Display"/>
              </a:rPr>
              <a:t>By Agent</a:t>
            </a:r>
            <a:endParaRPr b="1" dirty="0">
              <a:solidFill>
                <a:srgbClr val="E06666"/>
              </a:solidFill>
              <a:latin typeface="Playfair Display"/>
              <a:ea typeface="Playfair Display"/>
              <a:cs typeface="Playfair Display"/>
              <a:sym typeface="Playfair Display"/>
            </a:endParaRPr>
          </a:p>
        </p:txBody>
      </p:sp>
      <p:sp>
        <p:nvSpPr>
          <p:cNvPr id="318" name="Google Shape;318;g2404fc31090_1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29</a:t>
            </a:fld>
            <a:endParaRPr/>
          </a:p>
        </p:txBody>
      </p:sp>
      <p:pic>
        <p:nvPicPr>
          <p:cNvPr id="4" name="Picture 3" descr="A screenshot of a graph&#10;&#10;Description automatically generated">
            <a:extLst>
              <a:ext uri="{FF2B5EF4-FFF2-40B4-BE49-F238E27FC236}">
                <a16:creationId xmlns:a16="http://schemas.microsoft.com/office/drawing/2014/main" id="{3CB9ABBB-A284-A829-E27D-B94F6EA0C6A0}"/>
              </a:ext>
            </a:extLst>
          </p:cNvPr>
          <p:cNvPicPr>
            <a:picLocks noChangeAspect="1"/>
          </p:cNvPicPr>
          <p:nvPr/>
        </p:nvPicPr>
        <p:blipFill>
          <a:blip r:embed="rId3"/>
          <a:stretch>
            <a:fillRect/>
          </a:stretch>
        </p:blipFill>
        <p:spPr>
          <a:xfrm>
            <a:off x="-1" y="1517071"/>
            <a:ext cx="6095999" cy="3604204"/>
          </a:xfrm>
          <a:prstGeom prst="rect">
            <a:avLst/>
          </a:prstGeom>
        </p:spPr>
      </p:pic>
      <p:pic>
        <p:nvPicPr>
          <p:cNvPr id="6" name="Picture 5" descr="A screenshot of a graph&#10;&#10;Description automatically generated">
            <a:extLst>
              <a:ext uri="{FF2B5EF4-FFF2-40B4-BE49-F238E27FC236}">
                <a16:creationId xmlns:a16="http://schemas.microsoft.com/office/drawing/2014/main" id="{EEFD4233-5E80-C08B-C394-AC194D9AEE20}"/>
              </a:ext>
            </a:extLst>
          </p:cNvPr>
          <p:cNvPicPr>
            <a:picLocks noChangeAspect="1"/>
          </p:cNvPicPr>
          <p:nvPr/>
        </p:nvPicPr>
        <p:blipFill>
          <a:blip r:embed="rId4"/>
          <a:stretch>
            <a:fillRect/>
          </a:stretch>
        </p:blipFill>
        <p:spPr>
          <a:xfrm>
            <a:off x="6096000" y="1482648"/>
            <a:ext cx="6096000" cy="3686736"/>
          </a:xfrm>
          <a:prstGeom prst="rect">
            <a:avLst/>
          </a:prstGeom>
        </p:spPr>
      </p:pic>
    </p:spTree>
    <p:extLst>
      <p:ext uri="{BB962C8B-B14F-4D97-AF65-F5344CB8AC3E}">
        <p14:creationId xmlns:p14="http://schemas.microsoft.com/office/powerpoint/2010/main" val="4239910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a:spLocks noGrp="1"/>
          </p:cNvSpPr>
          <p:nvPr>
            <p:ph type="title"/>
          </p:nvPr>
        </p:nvSpPr>
        <p:spPr>
          <a:xfrm>
            <a:off x="838200" y="365125"/>
            <a:ext cx="10515600" cy="729157"/>
          </a:xfrm>
          <a:prstGeom prst="rect">
            <a:avLst/>
          </a:prstGeom>
          <a:noFill/>
          <a:ln>
            <a:noFill/>
          </a:ln>
        </p:spPr>
        <p:txBody>
          <a:bodyPr spcFirstLastPara="1" wrap="square" lIns="91425" tIns="45700" rIns="91425" bIns="45700" anchor="b" anchorCtr="0">
            <a:normAutofit fontScale="90000"/>
          </a:bodyPr>
          <a:lstStyle/>
          <a:p>
            <a:pPr marL="0" lvl="0" indent="0" algn="just" rtl="0">
              <a:lnSpc>
                <a:spcPct val="103333"/>
              </a:lnSpc>
              <a:spcBef>
                <a:spcPts val="0"/>
              </a:spcBef>
              <a:spcAft>
                <a:spcPts val="0"/>
              </a:spcAft>
              <a:buSzPct val="37037"/>
              <a:buNone/>
            </a:pPr>
            <a:r>
              <a:rPr lang="en-US" b="1" dirty="0">
                <a:solidFill>
                  <a:srgbClr val="E06666"/>
                </a:solidFill>
                <a:latin typeface="Playfair Display"/>
                <a:ea typeface="Playfair Display"/>
                <a:cs typeface="Playfair Display"/>
                <a:sym typeface="Playfair Display"/>
              </a:rPr>
              <a:t>Business Statement</a:t>
            </a:r>
            <a:endParaRPr b="1" dirty="0">
              <a:solidFill>
                <a:srgbClr val="E06666"/>
              </a:solidFill>
              <a:latin typeface="Playfair Display"/>
              <a:ea typeface="Playfair Display"/>
              <a:cs typeface="Playfair Display"/>
              <a:sym typeface="Playfair Display"/>
            </a:endParaRPr>
          </a:p>
        </p:txBody>
      </p:sp>
      <p:sp>
        <p:nvSpPr>
          <p:cNvPr id="117" name="Google Shape;117;p4"/>
          <p:cNvSpPr txBox="1">
            <a:spLocks noGrp="1"/>
          </p:cNvSpPr>
          <p:nvPr>
            <p:ph type="body" idx="1"/>
          </p:nvPr>
        </p:nvSpPr>
        <p:spPr>
          <a:xfrm>
            <a:off x="838200" y="1246675"/>
            <a:ext cx="10515600" cy="53718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SzPts val="1800"/>
              <a:buNone/>
            </a:pPr>
            <a:r>
              <a:rPr lang="en-US" b="0" i="0" u="none" strike="noStrike" dirty="0">
                <a:effectLst/>
                <a:latin typeface="-apple-system"/>
              </a:rPr>
              <a:t>In the following analysis, we will journey through this dataset to unearth insights and address crucial questions. </a:t>
            </a:r>
          </a:p>
          <a:p>
            <a:pPr marL="0" lvl="0" indent="0" algn="just" rtl="0">
              <a:lnSpc>
                <a:spcPct val="150000"/>
              </a:lnSpc>
              <a:spcBef>
                <a:spcPts val="0"/>
              </a:spcBef>
              <a:spcAft>
                <a:spcPts val="0"/>
              </a:spcAft>
              <a:buSzPts val="1800"/>
              <a:buNone/>
            </a:pPr>
            <a:endParaRPr lang="en-US" b="0" i="0" u="none" strike="noStrike" dirty="0">
              <a:effectLst/>
              <a:latin typeface="-apple-system"/>
            </a:endParaRPr>
          </a:p>
          <a:p>
            <a:pPr marL="0" lvl="0" indent="0" algn="just" rtl="0">
              <a:lnSpc>
                <a:spcPct val="150000"/>
              </a:lnSpc>
              <a:spcBef>
                <a:spcPts val="0"/>
              </a:spcBef>
              <a:spcAft>
                <a:spcPts val="0"/>
              </a:spcAft>
              <a:buSzPts val="1800"/>
              <a:buNone/>
            </a:pPr>
            <a:r>
              <a:rPr lang="en-US" b="0" i="0" u="none" strike="noStrike" dirty="0">
                <a:effectLst/>
                <a:latin typeface="-apple-system"/>
              </a:rPr>
              <a:t>Our goals are to conduct exploratory data analysis to summarize HCC's current state, identify critical questions that the HCC manager can pose, define a model for productivity, and create a user-friendly dashboard to empower business leaders to make informed decisions based on this invaluable data resource. </a:t>
            </a:r>
          </a:p>
          <a:p>
            <a:pPr marL="0" lvl="0" indent="0" algn="just" rtl="0">
              <a:lnSpc>
                <a:spcPct val="150000"/>
              </a:lnSpc>
              <a:spcBef>
                <a:spcPts val="0"/>
              </a:spcBef>
              <a:spcAft>
                <a:spcPts val="0"/>
              </a:spcAft>
              <a:buSzPts val="1800"/>
              <a:buNone/>
            </a:pPr>
            <a:endParaRPr lang="en-US" dirty="0">
              <a:latin typeface="-apple-system"/>
            </a:endParaRPr>
          </a:p>
          <a:p>
            <a:pPr marL="0" lvl="0" indent="0" algn="just" rtl="0">
              <a:lnSpc>
                <a:spcPct val="150000"/>
              </a:lnSpc>
              <a:spcBef>
                <a:spcPts val="0"/>
              </a:spcBef>
              <a:spcAft>
                <a:spcPts val="0"/>
              </a:spcAft>
              <a:buSzPts val="1800"/>
              <a:buNone/>
            </a:pPr>
            <a:r>
              <a:rPr lang="en-US" b="0" i="0" u="none" strike="noStrike" dirty="0">
                <a:effectLst/>
                <a:latin typeface="-apple-system"/>
              </a:rPr>
              <a:t>This multifaceted approach will enhance the efficiency of HCC operations and elevate the quality of patient care provided by the Hospital System.</a:t>
            </a:r>
            <a:endParaRPr dirty="0">
              <a:latin typeface="Nunito"/>
              <a:ea typeface="Nunito"/>
              <a:cs typeface="Nunito"/>
              <a:sym typeface="Nunito"/>
            </a:endParaRPr>
          </a:p>
        </p:txBody>
      </p:sp>
      <p:sp>
        <p:nvSpPr>
          <p:cNvPr id="118" name="Google Shape;118;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404fc31090_10_135"/>
          <p:cNvSpPr txBox="1">
            <a:spLocks noGrp="1"/>
          </p:cNvSpPr>
          <p:nvPr>
            <p:ph type="title"/>
          </p:nvPr>
        </p:nvSpPr>
        <p:spPr>
          <a:xfrm>
            <a:off x="228600" y="138518"/>
            <a:ext cx="10515600" cy="729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2"/>
              </a:buClr>
              <a:buSzPct val="100000"/>
              <a:buFont typeface="Aharoni"/>
              <a:buNone/>
            </a:pPr>
            <a:r>
              <a:rPr lang="en-US" b="1" dirty="0">
                <a:solidFill>
                  <a:srgbClr val="E06666"/>
                </a:solidFill>
                <a:latin typeface="Playfair Display"/>
                <a:ea typeface="Playfair Display"/>
                <a:cs typeface="Playfair Display"/>
                <a:sym typeface="Playfair Display"/>
              </a:rPr>
              <a:t>By Agent</a:t>
            </a:r>
            <a:endParaRPr b="1" dirty="0">
              <a:solidFill>
                <a:srgbClr val="E06666"/>
              </a:solidFill>
              <a:latin typeface="Playfair Display"/>
              <a:ea typeface="Playfair Display"/>
              <a:cs typeface="Playfair Display"/>
              <a:sym typeface="Playfair Display"/>
            </a:endParaRPr>
          </a:p>
        </p:txBody>
      </p:sp>
      <p:sp>
        <p:nvSpPr>
          <p:cNvPr id="318" name="Google Shape;318;g2404fc31090_1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30</a:t>
            </a:fld>
            <a:endParaRPr/>
          </a:p>
        </p:txBody>
      </p:sp>
      <p:pic>
        <p:nvPicPr>
          <p:cNvPr id="2" name="Picture 1" descr="A graph of progress and efficiency&#10;&#10;Description automatically generated with medium confidence">
            <a:extLst>
              <a:ext uri="{FF2B5EF4-FFF2-40B4-BE49-F238E27FC236}">
                <a16:creationId xmlns:a16="http://schemas.microsoft.com/office/drawing/2014/main" id="{F6B13E35-C7F6-2351-9444-9C83E4C73CDD}"/>
              </a:ext>
            </a:extLst>
          </p:cNvPr>
          <p:cNvPicPr>
            <a:picLocks noChangeAspect="1"/>
          </p:cNvPicPr>
          <p:nvPr/>
        </p:nvPicPr>
        <p:blipFill>
          <a:blip r:embed="rId3"/>
          <a:stretch>
            <a:fillRect/>
          </a:stretch>
        </p:blipFill>
        <p:spPr>
          <a:xfrm>
            <a:off x="1174143" y="867818"/>
            <a:ext cx="9843713" cy="5918123"/>
          </a:xfrm>
          <a:prstGeom prst="rect">
            <a:avLst/>
          </a:prstGeom>
        </p:spPr>
      </p:pic>
    </p:spTree>
    <p:extLst>
      <p:ext uri="{BB962C8B-B14F-4D97-AF65-F5344CB8AC3E}">
        <p14:creationId xmlns:p14="http://schemas.microsoft.com/office/powerpoint/2010/main" val="3873599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2404fc31090_2_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pic>
        <p:nvPicPr>
          <p:cNvPr id="148" name="Google Shape;148;g2404fc31090_2_30" descr="Magnifying glass showing decling performance"/>
          <p:cNvPicPr preferRelativeResize="0"/>
          <p:nvPr/>
        </p:nvPicPr>
        <p:blipFill rotWithShape="1">
          <a:blip r:embed="rId3">
            <a:alphaModFix/>
          </a:blip>
          <a:srcRect t="1204" b="14506"/>
          <a:stretch/>
        </p:blipFill>
        <p:spPr>
          <a:xfrm>
            <a:off x="20" y="10"/>
            <a:ext cx="12188933" cy="6857989"/>
          </a:xfrm>
          <a:prstGeom prst="rect">
            <a:avLst/>
          </a:prstGeom>
          <a:noFill/>
          <a:ln>
            <a:noFill/>
          </a:ln>
        </p:spPr>
      </p:pic>
      <p:sp>
        <p:nvSpPr>
          <p:cNvPr id="149" name="Google Shape;149;g2404fc31090_2_30"/>
          <p:cNvSpPr/>
          <p:nvPr/>
        </p:nvSpPr>
        <p:spPr>
          <a:xfrm flipH="1">
            <a:off x="1476" y="0"/>
            <a:ext cx="12189000" cy="4077000"/>
          </a:xfrm>
          <a:prstGeom prst="rect">
            <a:avLst/>
          </a:prstGeom>
          <a:gradFill>
            <a:gsLst>
              <a:gs pos="0">
                <a:schemeClr val="dk1"/>
              </a:gs>
              <a:gs pos="100000">
                <a:srgbClr val="000000">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50" name="Google Shape;150;g2404fc31090_2_30"/>
          <p:cNvSpPr txBox="1">
            <a:spLocks noGrp="1"/>
          </p:cNvSpPr>
          <p:nvPr>
            <p:ph type="title"/>
          </p:nvPr>
        </p:nvSpPr>
        <p:spPr>
          <a:xfrm>
            <a:off x="841248" y="978408"/>
            <a:ext cx="5021100" cy="17370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FFFFFF"/>
              </a:buClr>
              <a:buSzPts val="5400"/>
              <a:buFont typeface="Aharoni"/>
              <a:buNone/>
            </a:pPr>
            <a:r>
              <a:rPr lang="en-US" b="1" dirty="0">
                <a:solidFill>
                  <a:srgbClr val="FFFFFF"/>
                </a:solidFill>
                <a:latin typeface="Playfair Display"/>
                <a:ea typeface="Playfair Display"/>
                <a:cs typeface="Playfair Display"/>
                <a:sym typeface="Playfair Display"/>
              </a:rPr>
              <a:t>Productivity Predictive Model</a:t>
            </a:r>
            <a:endParaRPr b="1" dirty="0">
              <a:solidFill>
                <a:srgbClr val="FFFFFF"/>
              </a:solidFill>
              <a:latin typeface="Playfair Display"/>
              <a:ea typeface="Playfair Display"/>
              <a:cs typeface="Playfair Display"/>
              <a:sym typeface="Playfair Display"/>
            </a:endParaRPr>
          </a:p>
        </p:txBody>
      </p:sp>
      <p:sp>
        <p:nvSpPr>
          <p:cNvPr id="151" name="Google Shape;151;g2404fc31090_2_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31</a:t>
            </a:fld>
            <a:endParaRPr/>
          </a:p>
        </p:txBody>
      </p:sp>
    </p:spTree>
    <p:extLst>
      <p:ext uri="{BB962C8B-B14F-4D97-AF65-F5344CB8AC3E}">
        <p14:creationId xmlns:p14="http://schemas.microsoft.com/office/powerpoint/2010/main" val="1634613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23dc7e57182_0_10"/>
          <p:cNvSpPr txBox="1">
            <a:spLocks noGrp="1"/>
          </p:cNvSpPr>
          <p:nvPr>
            <p:ph type="title"/>
          </p:nvPr>
        </p:nvSpPr>
        <p:spPr>
          <a:xfrm>
            <a:off x="0" y="18468"/>
            <a:ext cx="10515600" cy="729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2"/>
              </a:buClr>
              <a:buSzPct val="100000"/>
              <a:buFont typeface="Aharoni"/>
              <a:buNone/>
            </a:pPr>
            <a:r>
              <a:rPr lang="en-US" b="1" dirty="0">
                <a:solidFill>
                  <a:srgbClr val="E06666"/>
                </a:solidFill>
                <a:latin typeface="Playfair Display"/>
                <a:ea typeface="Playfair Display"/>
                <a:cs typeface="Playfair Display"/>
                <a:sym typeface="Playfair Display"/>
              </a:rPr>
              <a:t>Productivity Model</a:t>
            </a:r>
            <a:endParaRPr b="1" dirty="0">
              <a:solidFill>
                <a:srgbClr val="E06666"/>
              </a:solidFill>
              <a:latin typeface="Playfair Display"/>
              <a:ea typeface="Playfair Display"/>
              <a:cs typeface="Playfair Display"/>
              <a:sym typeface="Playfair Display"/>
            </a:endParaRPr>
          </a:p>
        </p:txBody>
      </p:sp>
      <p:sp>
        <p:nvSpPr>
          <p:cNvPr id="303" name="Google Shape;303;g23dc7e57182_0_10"/>
          <p:cNvSpPr txBox="1">
            <a:spLocks noGrp="1"/>
          </p:cNvSpPr>
          <p:nvPr>
            <p:ph type="body" idx="1"/>
          </p:nvPr>
        </p:nvSpPr>
        <p:spPr>
          <a:xfrm>
            <a:off x="0" y="747768"/>
            <a:ext cx="12192000" cy="48828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ct val="91666"/>
              <a:buFont typeface="Arial"/>
              <a:buNone/>
            </a:pPr>
            <a:r>
              <a:rPr lang="en-US" sz="1200" b="1" dirty="0">
                <a:latin typeface="Nunito"/>
                <a:ea typeface="Nunito"/>
                <a:cs typeface="Nunito"/>
                <a:sym typeface="Nunito"/>
              </a:rPr>
              <a:t>1) Data Splitting:</a:t>
            </a:r>
          </a:p>
          <a:p>
            <a:pPr marL="0" lvl="0" indent="0" algn="l" rtl="0">
              <a:lnSpc>
                <a:spcPct val="150000"/>
              </a:lnSpc>
              <a:spcBef>
                <a:spcPts val="0"/>
              </a:spcBef>
              <a:spcAft>
                <a:spcPts val="0"/>
              </a:spcAft>
              <a:buClr>
                <a:schemeClr val="dk1"/>
              </a:buClr>
              <a:buSzPct val="91666"/>
              <a:buFont typeface="Arial"/>
              <a:buNone/>
            </a:pPr>
            <a:r>
              <a:rPr lang="en-US" sz="1200" dirty="0">
                <a:latin typeface="Nunito"/>
                <a:ea typeface="Nunito"/>
                <a:cs typeface="Nunito"/>
                <a:sym typeface="Nunito"/>
              </a:rPr>
              <a:t>Split the dataset into a training set and a testing set. This is typically done to evaluate the model's performance.</a:t>
            </a:r>
          </a:p>
          <a:p>
            <a:pPr marL="0" lvl="0" indent="0" algn="l" rtl="0">
              <a:lnSpc>
                <a:spcPct val="150000"/>
              </a:lnSpc>
              <a:spcBef>
                <a:spcPts val="0"/>
              </a:spcBef>
              <a:spcAft>
                <a:spcPts val="0"/>
              </a:spcAft>
              <a:buClr>
                <a:schemeClr val="dk1"/>
              </a:buClr>
              <a:buSzPct val="91666"/>
              <a:buFont typeface="Arial"/>
              <a:buNone/>
            </a:pPr>
            <a:endParaRPr lang="en-US" sz="1200" dirty="0">
              <a:latin typeface="Nunito"/>
              <a:ea typeface="Nunito"/>
              <a:cs typeface="Nunito"/>
              <a:sym typeface="Nunito"/>
            </a:endParaRPr>
          </a:p>
          <a:p>
            <a:pPr marL="0" lvl="0" indent="0" algn="l" rtl="0">
              <a:lnSpc>
                <a:spcPct val="150000"/>
              </a:lnSpc>
              <a:spcBef>
                <a:spcPts val="0"/>
              </a:spcBef>
              <a:spcAft>
                <a:spcPts val="0"/>
              </a:spcAft>
              <a:buClr>
                <a:schemeClr val="dk1"/>
              </a:buClr>
              <a:buSzPct val="91666"/>
              <a:buFont typeface="Arial"/>
              <a:buNone/>
            </a:pPr>
            <a:r>
              <a:rPr lang="en-US" sz="1200" b="1" dirty="0">
                <a:latin typeface="Nunito"/>
                <a:ea typeface="Nunito"/>
                <a:cs typeface="Nunito"/>
                <a:sym typeface="Nunito"/>
              </a:rPr>
              <a:t>2) Feature Selection:</a:t>
            </a:r>
          </a:p>
          <a:p>
            <a:pPr marL="0" lvl="0" indent="0" algn="l" rtl="0">
              <a:lnSpc>
                <a:spcPct val="150000"/>
              </a:lnSpc>
              <a:spcBef>
                <a:spcPts val="0"/>
              </a:spcBef>
              <a:spcAft>
                <a:spcPts val="0"/>
              </a:spcAft>
              <a:buClr>
                <a:schemeClr val="dk1"/>
              </a:buClr>
              <a:buSzPct val="91666"/>
              <a:buFont typeface="Arial"/>
              <a:buNone/>
            </a:pPr>
            <a:r>
              <a:rPr lang="en-US" sz="1200" dirty="0">
                <a:latin typeface="Nunito"/>
                <a:ea typeface="Nunito"/>
                <a:cs typeface="Nunito"/>
                <a:sym typeface="Nunito"/>
              </a:rPr>
              <a:t>Decide which features to use for prediction. In this case, you can use 'Efficiency,' 'Utilization Rate,' 'Non-Utilized Rate,' and 'Number of Calls Handled' as your input features.</a:t>
            </a:r>
          </a:p>
          <a:p>
            <a:pPr marL="0" lvl="0" indent="0" algn="l" rtl="0">
              <a:lnSpc>
                <a:spcPct val="150000"/>
              </a:lnSpc>
              <a:spcBef>
                <a:spcPts val="0"/>
              </a:spcBef>
              <a:spcAft>
                <a:spcPts val="0"/>
              </a:spcAft>
              <a:buClr>
                <a:schemeClr val="dk1"/>
              </a:buClr>
              <a:buSzPct val="91666"/>
              <a:buFont typeface="Arial"/>
              <a:buNone/>
            </a:pPr>
            <a:r>
              <a:rPr lang="en-US" sz="1200" dirty="0">
                <a:latin typeface="Nunito"/>
                <a:ea typeface="Nunito"/>
                <a:cs typeface="Nunito"/>
                <a:sym typeface="Nunito"/>
              </a:rPr>
              <a:t>Productivity Score will be transformed into binary variables (1 for scores higher than the mean and 0 for scores lower than or equal to the mean), to predict Higher Productivity staff and Lower Productivity staff.</a:t>
            </a:r>
          </a:p>
          <a:p>
            <a:pPr marL="0" lvl="0" indent="0" algn="l" rtl="0">
              <a:lnSpc>
                <a:spcPct val="150000"/>
              </a:lnSpc>
              <a:spcBef>
                <a:spcPts val="0"/>
              </a:spcBef>
              <a:spcAft>
                <a:spcPts val="0"/>
              </a:spcAft>
              <a:buClr>
                <a:schemeClr val="dk1"/>
              </a:buClr>
              <a:buSzPct val="91666"/>
              <a:buFont typeface="Arial"/>
              <a:buNone/>
            </a:pPr>
            <a:endParaRPr lang="en-US" sz="1200" dirty="0">
              <a:latin typeface="Nunito"/>
              <a:ea typeface="Nunito"/>
              <a:cs typeface="Nunito"/>
              <a:sym typeface="Nunito"/>
            </a:endParaRPr>
          </a:p>
          <a:p>
            <a:pPr marL="0" lvl="0" indent="0" algn="l" rtl="0">
              <a:lnSpc>
                <a:spcPct val="150000"/>
              </a:lnSpc>
              <a:spcBef>
                <a:spcPts val="0"/>
              </a:spcBef>
              <a:spcAft>
                <a:spcPts val="0"/>
              </a:spcAft>
              <a:buClr>
                <a:schemeClr val="dk1"/>
              </a:buClr>
              <a:buSzPct val="91666"/>
              <a:buFont typeface="Arial"/>
              <a:buNone/>
            </a:pPr>
            <a:r>
              <a:rPr lang="en-US" sz="1200" b="1" dirty="0">
                <a:latin typeface="Nunito"/>
                <a:ea typeface="Nunito"/>
                <a:cs typeface="Nunito"/>
                <a:sym typeface="Nunito"/>
              </a:rPr>
              <a:t>3) Select a Machine Learning Model:</a:t>
            </a:r>
          </a:p>
          <a:p>
            <a:pPr marL="0" lvl="0" indent="0" algn="l" rtl="0">
              <a:lnSpc>
                <a:spcPct val="150000"/>
              </a:lnSpc>
              <a:spcBef>
                <a:spcPts val="0"/>
              </a:spcBef>
              <a:spcAft>
                <a:spcPts val="0"/>
              </a:spcAft>
              <a:buClr>
                <a:schemeClr val="dk1"/>
              </a:buClr>
              <a:buSzPct val="91666"/>
              <a:buFont typeface="Arial"/>
              <a:buNone/>
            </a:pPr>
            <a:r>
              <a:rPr lang="en-US" sz="1200" dirty="0">
                <a:latin typeface="Nunito"/>
                <a:ea typeface="Nunito"/>
                <a:cs typeface="Nunito"/>
                <a:sym typeface="Nunito"/>
              </a:rPr>
              <a:t>Choose a regression model since you want to predict Productivity. In this case, we will use Logistic Regression and Decision Tree.</a:t>
            </a:r>
          </a:p>
          <a:p>
            <a:pPr marL="0" lvl="0" indent="0" algn="l" rtl="0">
              <a:lnSpc>
                <a:spcPct val="150000"/>
              </a:lnSpc>
              <a:spcBef>
                <a:spcPts val="0"/>
              </a:spcBef>
              <a:spcAft>
                <a:spcPts val="0"/>
              </a:spcAft>
              <a:buClr>
                <a:schemeClr val="dk1"/>
              </a:buClr>
              <a:buSzPct val="91666"/>
              <a:buFont typeface="Arial"/>
              <a:buNone/>
            </a:pPr>
            <a:endParaRPr lang="en-US" sz="1200" dirty="0">
              <a:latin typeface="Nunito"/>
              <a:ea typeface="Nunito"/>
              <a:cs typeface="Nunito"/>
              <a:sym typeface="Nunito"/>
            </a:endParaRPr>
          </a:p>
          <a:p>
            <a:pPr marL="0" lvl="0" indent="0" algn="l" rtl="0">
              <a:lnSpc>
                <a:spcPct val="150000"/>
              </a:lnSpc>
              <a:spcBef>
                <a:spcPts val="0"/>
              </a:spcBef>
              <a:spcAft>
                <a:spcPts val="0"/>
              </a:spcAft>
              <a:buClr>
                <a:schemeClr val="dk1"/>
              </a:buClr>
              <a:buSzPct val="91666"/>
              <a:buFont typeface="Arial"/>
              <a:buNone/>
            </a:pPr>
            <a:r>
              <a:rPr lang="en-US" sz="1200" b="1" dirty="0">
                <a:latin typeface="Nunito"/>
                <a:ea typeface="Nunito"/>
                <a:cs typeface="Nunito"/>
                <a:sym typeface="Nunito"/>
              </a:rPr>
              <a:t>4) Train the Model:</a:t>
            </a:r>
          </a:p>
          <a:p>
            <a:pPr marL="0" lvl="0" indent="0" algn="l" rtl="0">
              <a:lnSpc>
                <a:spcPct val="150000"/>
              </a:lnSpc>
              <a:spcBef>
                <a:spcPts val="0"/>
              </a:spcBef>
              <a:spcAft>
                <a:spcPts val="0"/>
              </a:spcAft>
              <a:buClr>
                <a:schemeClr val="dk1"/>
              </a:buClr>
              <a:buSzPct val="91666"/>
              <a:buFont typeface="Arial"/>
              <a:buNone/>
            </a:pPr>
            <a:r>
              <a:rPr lang="en-US" sz="1200" dirty="0">
                <a:latin typeface="Nunito"/>
                <a:ea typeface="Nunito"/>
                <a:cs typeface="Nunito"/>
                <a:sym typeface="Nunito"/>
              </a:rPr>
              <a:t>Fit the chosen model on the training data, using the selected features as inputs and 'Productivity Score' as the target variable.</a:t>
            </a:r>
          </a:p>
          <a:p>
            <a:pPr marL="0" lvl="0" indent="0" algn="l" rtl="0">
              <a:lnSpc>
                <a:spcPct val="150000"/>
              </a:lnSpc>
              <a:spcBef>
                <a:spcPts val="0"/>
              </a:spcBef>
              <a:spcAft>
                <a:spcPts val="0"/>
              </a:spcAft>
              <a:buClr>
                <a:schemeClr val="dk1"/>
              </a:buClr>
              <a:buSzPct val="91666"/>
              <a:buFont typeface="Arial"/>
              <a:buNone/>
            </a:pPr>
            <a:endParaRPr lang="en-US" sz="1200" dirty="0">
              <a:latin typeface="Nunito"/>
              <a:ea typeface="Nunito"/>
              <a:cs typeface="Nunito"/>
              <a:sym typeface="Nunito"/>
            </a:endParaRPr>
          </a:p>
          <a:p>
            <a:pPr marL="0" lvl="0" indent="0" algn="l" rtl="0">
              <a:lnSpc>
                <a:spcPct val="150000"/>
              </a:lnSpc>
              <a:spcBef>
                <a:spcPts val="0"/>
              </a:spcBef>
              <a:spcAft>
                <a:spcPts val="0"/>
              </a:spcAft>
              <a:buClr>
                <a:schemeClr val="dk1"/>
              </a:buClr>
              <a:buSzPct val="91666"/>
              <a:buFont typeface="Arial"/>
              <a:buNone/>
            </a:pPr>
            <a:r>
              <a:rPr lang="en-US" sz="1200" b="1" dirty="0">
                <a:latin typeface="Nunito"/>
                <a:ea typeface="Nunito"/>
                <a:cs typeface="Nunito"/>
                <a:sym typeface="Nunito"/>
              </a:rPr>
              <a:t>5) Model Evaluation:</a:t>
            </a:r>
          </a:p>
          <a:p>
            <a:pPr marL="0" lvl="0" indent="0" algn="l" rtl="0">
              <a:lnSpc>
                <a:spcPct val="150000"/>
              </a:lnSpc>
              <a:spcBef>
                <a:spcPts val="0"/>
              </a:spcBef>
              <a:spcAft>
                <a:spcPts val="0"/>
              </a:spcAft>
              <a:buClr>
                <a:schemeClr val="dk1"/>
              </a:buClr>
              <a:buSzPct val="91666"/>
              <a:buFont typeface="Arial"/>
              <a:buNone/>
            </a:pPr>
            <a:r>
              <a:rPr lang="en-US" sz="1200" dirty="0">
                <a:latin typeface="Nunito"/>
                <a:ea typeface="Nunito"/>
                <a:cs typeface="Nunito"/>
                <a:sym typeface="Nunito"/>
              </a:rPr>
              <a:t>Evaluate the model's performance on the testing set using appropriate metrics (e.g., Mean Absolute Error, Mean Squared Error, R-squared).</a:t>
            </a:r>
          </a:p>
          <a:p>
            <a:pPr marL="0" lvl="0" indent="0" algn="l" rtl="0">
              <a:lnSpc>
                <a:spcPct val="150000"/>
              </a:lnSpc>
              <a:spcBef>
                <a:spcPts val="0"/>
              </a:spcBef>
              <a:spcAft>
                <a:spcPts val="0"/>
              </a:spcAft>
              <a:buClr>
                <a:schemeClr val="dk1"/>
              </a:buClr>
              <a:buSzPct val="91666"/>
              <a:buFont typeface="Arial"/>
              <a:buNone/>
            </a:pPr>
            <a:endParaRPr lang="en-US" sz="1200" dirty="0">
              <a:latin typeface="Nunito"/>
              <a:ea typeface="Nunito"/>
              <a:cs typeface="Nunito"/>
              <a:sym typeface="Nunito"/>
            </a:endParaRPr>
          </a:p>
          <a:p>
            <a:pPr marL="0" lvl="0" indent="0" algn="l" rtl="0">
              <a:lnSpc>
                <a:spcPct val="150000"/>
              </a:lnSpc>
              <a:spcBef>
                <a:spcPts val="0"/>
              </a:spcBef>
              <a:spcAft>
                <a:spcPts val="0"/>
              </a:spcAft>
              <a:buClr>
                <a:schemeClr val="dk1"/>
              </a:buClr>
              <a:buSzPct val="91666"/>
              <a:buFont typeface="Arial"/>
              <a:buNone/>
            </a:pPr>
            <a:r>
              <a:rPr lang="en-US" sz="1200" b="1" dirty="0">
                <a:latin typeface="Nunito"/>
                <a:ea typeface="Nunito"/>
                <a:cs typeface="Nunito"/>
                <a:sym typeface="Nunito"/>
              </a:rPr>
              <a:t>6) Make Predictions:</a:t>
            </a:r>
          </a:p>
          <a:p>
            <a:pPr marL="0" lvl="0" indent="0" algn="l" rtl="0">
              <a:lnSpc>
                <a:spcPct val="150000"/>
              </a:lnSpc>
              <a:spcBef>
                <a:spcPts val="0"/>
              </a:spcBef>
              <a:spcAft>
                <a:spcPts val="0"/>
              </a:spcAft>
              <a:buClr>
                <a:schemeClr val="dk1"/>
              </a:buClr>
              <a:buSzPct val="91666"/>
              <a:buFont typeface="Arial"/>
              <a:buNone/>
            </a:pPr>
            <a:r>
              <a:rPr lang="en-US" sz="1200" dirty="0">
                <a:latin typeface="Nunito"/>
                <a:ea typeface="Nunito"/>
                <a:cs typeface="Nunito"/>
                <a:sym typeface="Nunito"/>
              </a:rPr>
              <a:t>Once you are satisfied with the model's performance, you can use it to make predictions on new data.</a:t>
            </a:r>
          </a:p>
        </p:txBody>
      </p:sp>
      <p:sp>
        <p:nvSpPr>
          <p:cNvPr id="304" name="Google Shape;304;g23dc7e57182_0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32</a:t>
            </a:fld>
            <a:endParaRPr/>
          </a:p>
        </p:txBody>
      </p:sp>
    </p:spTree>
    <p:extLst>
      <p:ext uri="{BB962C8B-B14F-4D97-AF65-F5344CB8AC3E}">
        <p14:creationId xmlns:p14="http://schemas.microsoft.com/office/powerpoint/2010/main" val="2693222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g23dc7e57182_0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33</a:t>
            </a:fld>
            <a:endParaRPr/>
          </a:p>
        </p:txBody>
      </p:sp>
      <p:pic>
        <p:nvPicPr>
          <p:cNvPr id="4" name="Picture 3">
            <a:extLst>
              <a:ext uri="{FF2B5EF4-FFF2-40B4-BE49-F238E27FC236}">
                <a16:creationId xmlns:a16="http://schemas.microsoft.com/office/drawing/2014/main" id="{D1A59789-E254-1AF2-F7D1-3DBECB55E27F}"/>
              </a:ext>
            </a:extLst>
          </p:cNvPr>
          <p:cNvPicPr>
            <a:picLocks noChangeAspect="1"/>
          </p:cNvPicPr>
          <p:nvPr/>
        </p:nvPicPr>
        <p:blipFill>
          <a:blip r:embed="rId3"/>
          <a:stretch>
            <a:fillRect/>
          </a:stretch>
        </p:blipFill>
        <p:spPr>
          <a:xfrm>
            <a:off x="2502443" y="0"/>
            <a:ext cx="7187113" cy="6858000"/>
          </a:xfrm>
          <a:prstGeom prst="rect">
            <a:avLst/>
          </a:prstGeom>
        </p:spPr>
      </p:pic>
    </p:spTree>
    <p:extLst>
      <p:ext uri="{BB962C8B-B14F-4D97-AF65-F5344CB8AC3E}">
        <p14:creationId xmlns:p14="http://schemas.microsoft.com/office/powerpoint/2010/main" val="732018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g23dc7e57182_0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34</a:t>
            </a:fld>
            <a:endParaRPr/>
          </a:p>
        </p:txBody>
      </p:sp>
      <p:pic>
        <p:nvPicPr>
          <p:cNvPr id="3" name="Picture 2" descr="A screenshot of a computer program&#10;&#10;Description automatically generated">
            <a:extLst>
              <a:ext uri="{FF2B5EF4-FFF2-40B4-BE49-F238E27FC236}">
                <a16:creationId xmlns:a16="http://schemas.microsoft.com/office/drawing/2014/main" id="{414FDD65-2FFB-5950-2F4C-FA679BB51079}"/>
              </a:ext>
            </a:extLst>
          </p:cNvPr>
          <p:cNvPicPr>
            <a:picLocks noChangeAspect="1"/>
          </p:cNvPicPr>
          <p:nvPr/>
        </p:nvPicPr>
        <p:blipFill rotWithShape="1">
          <a:blip r:embed="rId3"/>
          <a:srcRect b="27685"/>
          <a:stretch/>
        </p:blipFill>
        <p:spPr>
          <a:xfrm>
            <a:off x="838200" y="136550"/>
            <a:ext cx="10226914" cy="6356350"/>
          </a:xfrm>
          <a:prstGeom prst="rect">
            <a:avLst/>
          </a:prstGeom>
        </p:spPr>
      </p:pic>
    </p:spTree>
    <p:extLst>
      <p:ext uri="{BB962C8B-B14F-4D97-AF65-F5344CB8AC3E}">
        <p14:creationId xmlns:p14="http://schemas.microsoft.com/office/powerpoint/2010/main" val="1213211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g23dc7e57182_0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35</a:t>
            </a:fld>
            <a:endParaRPr/>
          </a:p>
        </p:txBody>
      </p:sp>
      <p:pic>
        <p:nvPicPr>
          <p:cNvPr id="4" name="Picture 3" descr="A screenshot of a computer program&#10;&#10;Description automatically generated">
            <a:extLst>
              <a:ext uri="{FF2B5EF4-FFF2-40B4-BE49-F238E27FC236}">
                <a16:creationId xmlns:a16="http://schemas.microsoft.com/office/drawing/2014/main" id="{791EE028-0751-C568-6391-3C7A16AABCFC}"/>
              </a:ext>
            </a:extLst>
          </p:cNvPr>
          <p:cNvPicPr>
            <a:picLocks noChangeAspect="1"/>
          </p:cNvPicPr>
          <p:nvPr/>
        </p:nvPicPr>
        <p:blipFill>
          <a:blip r:embed="rId3"/>
          <a:stretch>
            <a:fillRect/>
          </a:stretch>
        </p:blipFill>
        <p:spPr>
          <a:xfrm>
            <a:off x="3543300" y="0"/>
            <a:ext cx="5105400" cy="6858000"/>
          </a:xfrm>
          <a:prstGeom prst="rect">
            <a:avLst/>
          </a:prstGeom>
        </p:spPr>
      </p:pic>
    </p:spTree>
    <p:extLst>
      <p:ext uri="{BB962C8B-B14F-4D97-AF65-F5344CB8AC3E}">
        <p14:creationId xmlns:p14="http://schemas.microsoft.com/office/powerpoint/2010/main" val="84017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20"/>
          <p:cNvSpPr txBox="1">
            <a:spLocks noGrp="1"/>
          </p:cNvSpPr>
          <p:nvPr>
            <p:ph type="title"/>
          </p:nvPr>
        </p:nvSpPr>
        <p:spPr>
          <a:xfrm>
            <a:off x="838200" y="596644"/>
            <a:ext cx="5500125" cy="343560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6600"/>
              <a:buFont typeface="Aharoni"/>
              <a:buNone/>
            </a:pPr>
            <a:r>
              <a:rPr lang="en-US" sz="6600" b="1">
                <a:solidFill>
                  <a:srgbClr val="E06666"/>
                </a:solidFill>
                <a:latin typeface="Playfair Display"/>
                <a:ea typeface="Playfair Display"/>
                <a:cs typeface="Playfair Display"/>
                <a:sym typeface="Playfair Display"/>
              </a:rPr>
              <a:t>Thank You! </a:t>
            </a:r>
            <a:endParaRPr b="1">
              <a:solidFill>
                <a:srgbClr val="E06666"/>
              </a:solidFill>
              <a:latin typeface="Playfair Display"/>
              <a:ea typeface="Playfair Display"/>
              <a:cs typeface="Playfair Display"/>
              <a:sym typeface="Playfair Display"/>
            </a:endParaRPr>
          </a:p>
        </p:txBody>
      </p:sp>
      <p:sp>
        <p:nvSpPr>
          <p:cNvPr id="814" name="Google Shape;814;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36</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2404fc31090_2_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pic>
        <p:nvPicPr>
          <p:cNvPr id="148" name="Google Shape;148;g2404fc31090_2_30" descr="Magnifying glass showing decling performance"/>
          <p:cNvPicPr preferRelativeResize="0"/>
          <p:nvPr/>
        </p:nvPicPr>
        <p:blipFill rotWithShape="1">
          <a:blip r:embed="rId3">
            <a:alphaModFix/>
          </a:blip>
          <a:srcRect t="1204" b="14506"/>
          <a:stretch/>
        </p:blipFill>
        <p:spPr>
          <a:xfrm>
            <a:off x="20" y="10"/>
            <a:ext cx="12188933" cy="6857989"/>
          </a:xfrm>
          <a:prstGeom prst="rect">
            <a:avLst/>
          </a:prstGeom>
          <a:noFill/>
          <a:ln>
            <a:noFill/>
          </a:ln>
        </p:spPr>
      </p:pic>
      <p:sp>
        <p:nvSpPr>
          <p:cNvPr id="149" name="Google Shape;149;g2404fc31090_2_30"/>
          <p:cNvSpPr/>
          <p:nvPr/>
        </p:nvSpPr>
        <p:spPr>
          <a:xfrm flipH="1">
            <a:off x="1476" y="0"/>
            <a:ext cx="12189000" cy="4077000"/>
          </a:xfrm>
          <a:prstGeom prst="rect">
            <a:avLst/>
          </a:prstGeom>
          <a:gradFill>
            <a:gsLst>
              <a:gs pos="0">
                <a:schemeClr val="dk1"/>
              </a:gs>
              <a:gs pos="100000">
                <a:srgbClr val="000000">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50" name="Google Shape;150;g2404fc31090_2_30"/>
          <p:cNvSpPr txBox="1">
            <a:spLocks noGrp="1"/>
          </p:cNvSpPr>
          <p:nvPr>
            <p:ph type="title"/>
          </p:nvPr>
        </p:nvSpPr>
        <p:spPr>
          <a:xfrm>
            <a:off x="841248" y="978408"/>
            <a:ext cx="5021100" cy="173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5400"/>
              <a:buFont typeface="Aharoni"/>
              <a:buNone/>
            </a:pPr>
            <a:r>
              <a:rPr lang="en-US" b="1">
                <a:solidFill>
                  <a:srgbClr val="FFFFFF"/>
                </a:solidFill>
                <a:latin typeface="Playfair Display"/>
                <a:ea typeface="Playfair Display"/>
                <a:cs typeface="Playfair Display"/>
                <a:sym typeface="Playfair Display"/>
              </a:rPr>
              <a:t>Business Analysis</a:t>
            </a:r>
            <a:endParaRPr b="1">
              <a:solidFill>
                <a:srgbClr val="FFFFFF"/>
              </a:solidFill>
              <a:latin typeface="Playfair Display"/>
              <a:ea typeface="Playfair Display"/>
              <a:cs typeface="Playfair Display"/>
              <a:sym typeface="Playfair Display"/>
            </a:endParaRPr>
          </a:p>
        </p:txBody>
      </p:sp>
      <p:sp>
        <p:nvSpPr>
          <p:cNvPr id="151" name="Google Shape;151;g2404fc31090_2_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31" name="Google Shape;331;p11"/>
          <p:cNvSpPr txBox="1">
            <a:spLocks noGrp="1"/>
          </p:cNvSpPr>
          <p:nvPr>
            <p:ph type="ctrTitle"/>
          </p:nvPr>
        </p:nvSpPr>
        <p:spPr>
          <a:xfrm>
            <a:off x="838201" y="-6606"/>
            <a:ext cx="6016888" cy="343560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6600"/>
              <a:buFont typeface="Aharoni"/>
              <a:buNone/>
            </a:pPr>
            <a:r>
              <a:rPr lang="en-US" b="1" dirty="0">
                <a:solidFill>
                  <a:srgbClr val="980000"/>
                </a:solidFill>
                <a:latin typeface="Playfair Display"/>
                <a:ea typeface="Playfair Display"/>
                <a:cs typeface="Playfair Display"/>
                <a:sym typeface="Playfair Display"/>
              </a:rPr>
              <a:t>Overall</a:t>
            </a:r>
            <a:endParaRPr b="1" dirty="0">
              <a:latin typeface="Playfair Display"/>
              <a:ea typeface="Playfair Display"/>
              <a:cs typeface="Playfair Display"/>
              <a:sym typeface="Playfair Display"/>
            </a:endParaRPr>
          </a:p>
        </p:txBody>
      </p:sp>
      <p:sp>
        <p:nvSpPr>
          <p:cNvPr id="332" name="Google Shape;332;p11"/>
          <p:cNvSpPr txBox="1">
            <a:spLocks noGrp="1"/>
          </p:cNvSpPr>
          <p:nvPr>
            <p:ph type="subTitle" idx="1"/>
          </p:nvPr>
        </p:nvSpPr>
        <p:spPr>
          <a:xfrm>
            <a:off x="838201" y="3435606"/>
            <a:ext cx="6016888" cy="1920875"/>
          </a:xfrm>
          <a:prstGeom prst="rect">
            <a:avLst/>
          </a:prstGeom>
          <a:noFill/>
          <a:ln>
            <a:noFill/>
          </a:ln>
        </p:spPr>
        <p:txBody>
          <a:bodyPr spcFirstLastPara="1" wrap="square" lIns="91425" tIns="45700" rIns="91425" bIns="45700" anchor="t" anchorCtr="0">
            <a:normAutofit/>
          </a:bodyPr>
          <a:lstStyle/>
          <a:p>
            <a:pPr marL="0" marR="154305" lvl="0" indent="0" algn="l" rtl="0">
              <a:lnSpc>
                <a:spcPct val="110000"/>
              </a:lnSpc>
              <a:spcBef>
                <a:spcPts val="0"/>
              </a:spcBef>
              <a:spcAft>
                <a:spcPts val="0"/>
              </a:spcAft>
              <a:buSzPts val="2400"/>
              <a:buFont typeface="Nunito"/>
              <a:buChar char="•"/>
            </a:pPr>
            <a:r>
              <a:rPr lang="en-US" dirty="0">
                <a:latin typeface="Nunito"/>
                <a:ea typeface="Nunito"/>
                <a:cs typeface="Nunito"/>
                <a:sym typeface="Nunito"/>
              </a:rPr>
              <a:t> 5-factor descriptive analysis</a:t>
            </a:r>
          </a:p>
          <a:p>
            <a:pPr marL="0" marR="154305" lvl="0" indent="0" algn="l" rtl="0">
              <a:lnSpc>
                <a:spcPct val="110000"/>
              </a:lnSpc>
              <a:spcBef>
                <a:spcPts val="0"/>
              </a:spcBef>
              <a:spcAft>
                <a:spcPts val="0"/>
              </a:spcAft>
              <a:buSzPts val="2400"/>
              <a:buFont typeface="Nunito"/>
              <a:buChar char="•"/>
            </a:pPr>
            <a:r>
              <a:rPr lang="en-US" dirty="0">
                <a:latin typeface="Nunito"/>
                <a:ea typeface="Nunito"/>
                <a:cs typeface="Nunito"/>
                <a:sym typeface="Nunito"/>
              </a:rPr>
              <a:t> Daily Average Talk Time Trend</a:t>
            </a:r>
            <a:endParaRPr dirty="0">
              <a:latin typeface="Nunito"/>
              <a:ea typeface="Nunito"/>
              <a:cs typeface="Nunito"/>
              <a:sym typeface="Nunito"/>
            </a:endParaRPr>
          </a:p>
        </p:txBody>
      </p:sp>
      <p:sp>
        <p:nvSpPr>
          <p:cNvPr id="334" name="Google Shape;334;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a:t>
            </a:fld>
            <a:endParaRPr/>
          </a:p>
        </p:txBody>
      </p:sp>
    </p:spTree>
    <p:extLst>
      <p:ext uri="{BB962C8B-B14F-4D97-AF65-F5344CB8AC3E}">
        <p14:creationId xmlns:p14="http://schemas.microsoft.com/office/powerpoint/2010/main" val="3153522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2404fc31090_0_140"/>
          <p:cNvSpPr txBox="1">
            <a:spLocks noGrp="1"/>
          </p:cNvSpPr>
          <p:nvPr>
            <p:ph type="title"/>
          </p:nvPr>
        </p:nvSpPr>
        <p:spPr>
          <a:xfrm>
            <a:off x="160530" y="152400"/>
            <a:ext cx="11680950" cy="297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5400"/>
              <a:buNone/>
            </a:pPr>
            <a:r>
              <a:rPr lang="en-US" sz="4000" b="1" dirty="0">
                <a:solidFill>
                  <a:srgbClr val="E06666"/>
                </a:solidFill>
                <a:latin typeface="Playfair Display"/>
                <a:ea typeface="Playfair Display"/>
                <a:cs typeface="Playfair Display"/>
                <a:sym typeface="Playfair Display"/>
              </a:rPr>
              <a:t>Overall</a:t>
            </a:r>
            <a:br>
              <a:rPr lang="en-US" sz="4000" b="1" dirty="0">
                <a:solidFill>
                  <a:srgbClr val="E06666"/>
                </a:solidFill>
                <a:latin typeface="Playfair Display"/>
                <a:ea typeface="Playfair Display"/>
                <a:cs typeface="Playfair Display"/>
                <a:sym typeface="Playfair Display"/>
              </a:rPr>
            </a:br>
            <a:endParaRPr sz="2000" dirty="0">
              <a:solidFill>
                <a:srgbClr val="E06666"/>
              </a:solidFill>
              <a:latin typeface="Nunito"/>
              <a:ea typeface="Nunito"/>
              <a:cs typeface="Nunito"/>
              <a:sym typeface="Nunito"/>
            </a:endParaRPr>
          </a:p>
          <a:p>
            <a:pPr marL="0" lvl="0" indent="0" algn="l" rtl="0">
              <a:lnSpc>
                <a:spcPct val="100000"/>
              </a:lnSpc>
              <a:spcBef>
                <a:spcPts val="0"/>
              </a:spcBef>
              <a:spcAft>
                <a:spcPts val="0"/>
              </a:spcAft>
              <a:buSzPts val="5400"/>
              <a:buNone/>
            </a:pPr>
            <a:r>
              <a:rPr lang="en-US" sz="2000" dirty="0">
                <a:latin typeface="Nunito"/>
                <a:ea typeface="Nunito"/>
                <a:cs typeface="Nunito"/>
                <a:sym typeface="Nunito"/>
              </a:rPr>
              <a:t>Descriptive Analysis for all the activities during the agent log-in time report to track the comment pattern in what tasks agents spent time on.</a:t>
            </a:r>
            <a:br>
              <a:rPr lang="en-US" sz="2000" dirty="0">
                <a:latin typeface="Nunito"/>
                <a:ea typeface="Nunito"/>
                <a:cs typeface="Nunito"/>
                <a:sym typeface="Nunito"/>
              </a:rPr>
            </a:br>
            <a:r>
              <a:rPr lang="en-US" sz="2000" dirty="0">
                <a:latin typeface="Nunito"/>
                <a:ea typeface="Nunito"/>
                <a:cs typeface="Nunito"/>
                <a:sym typeface="Nunito"/>
              </a:rPr>
              <a:t>5 subsets: “Not Ready Time”, “Ready Time”, “Reserved Time”, “Talk Time”, and “Next Call Prep Time”</a:t>
            </a:r>
            <a:endParaRPr sz="2000" dirty="0">
              <a:latin typeface="Nunito"/>
              <a:ea typeface="Nunito"/>
              <a:cs typeface="Nunito"/>
              <a:sym typeface="Nunito"/>
            </a:endParaRPr>
          </a:p>
        </p:txBody>
      </p:sp>
      <p:sp>
        <p:nvSpPr>
          <p:cNvPr id="158" name="Google Shape;158;g2404fc31090_0_1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a:t>
            </a:fld>
            <a:endParaRPr/>
          </a:p>
        </p:txBody>
      </p:sp>
      <p:pic>
        <p:nvPicPr>
          <p:cNvPr id="3" name="Picture 2" descr="A screenshot of a computer&#10;&#10;Description automatically generated">
            <a:extLst>
              <a:ext uri="{FF2B5EF4-FFF2-40B4-BE49-F238E27FC236}">
                <a16:creationId xmlns:a16="http://schemas.microsoft.com/office/drawing/2014/main" id="{D1D10453-66C9-A81D-56DB-2C9A21F091F0}"/>
              </a:ext>
            </a:extLst>
          </p:cNvPr>
          <p:cNvPicPr>
            <a:picLocks noChangeAspect="1"/>
          </p:cNvPicPr>
          <p:nvPr/>
        </p:nvPicPr>
        <p:blipFill>
          <a:blip r:embed="rId3"/>
          <a:stretch>
            <a:fillRect/>
          </a:stretch>
        </p:blipFill>
        <p:spPr>
          <a:xfrm>
            <a:off x="0" y="2098704"/>
            <a:ext cx="12031469" cy="46068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3dc7e57182_0_5"/>
          <p:cNvSpPr txBox="1">
            <a:spLocks noGrp="1"/>
          </p:cNvSpPr>
          <p:nvPr>
            <p:ph type="title"/>
          </p:nvPr>
        </p:nvSpPr>
        <p:spPr>
          <a:xfrm>
            <a:off x="838200" y="365125"/>
            <a:ext cx="10515600" cy="9054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2"/>
              </a:buClr>
              <a:buSzPct val="270000"/>
              <a:buFont typeface="Aharoni"/>
              <a:buNone/>
            </a:pPr>
            <a:endParaRPr sz="2000" b="1" dirty="0">
              <a:latin typeface="Playfair Display"/>
              <a:ea typeface="Playfair Display"/>
              <a:cs typeface="Playfair Display"/>
              <a:sym typeface="Playfair Display"/>
            </a:endParaRPr>
          </a:p>
          <a:p>
            <a:pPr marL="0" lvl="0" indent="0" algn="ctr" rtl="0">
              <a:lnSpc>
                <a:spcPct val="100000"/>
              </a:lnSpc>
              <a:spcBef>
                <a:spcPts val="0"/>
              </a:spcBef>
              <a:spcAft>
                <a:spcPts val="0"/>
              </a:spcAft>
              <a:buClr>
                <a:schemeClr val="dk2"/>
              </a:buClr>
              <a:buSzPct val="203773"/>
              <a:buFont typeface="Aharoni"/>
              <a:buNone/>
            </a:pPr>
            <a:r>
              <a:rPr lang="en-US" sz="2650" b="1" dirty="0">
                <a:solidFill>
                  <a:srgbClr val="E06666"/>
                </a:solidFill>
                <a:latin typeface="Playfair Display"/>
                <a:ea typeface="Playfair Display"/>
                <a:cs typeface="Playfair Display"/>
                <a:sym typeface="Playfair Display"/>
              </a:rPr>
              <a:t>Daily Average Talk Time trend</a:t>
            </a:r>
            <a:endParaRPr sz="2000" b="1" dirty="0">
              <a:latin typeface="Playfair Display"/>
              <a:ea typeface="Playfair Display"/>
              <a:cs typeface="Playfair Display"/>
              <a:sym typeface="Playfair Display"/>
            </a:endParaRPr>
          </a:p>
          <a:p>
            <a:pPr marL="0" lvl="0" indent="0" algn="l" rtl="0">
              <a:lnSpc>
                <a:spcPct val="100000"/>
              </a:lnSpc>
              <a:spcBef>
                <a:spcPts val="0"/>
              </a:spcBef>
              <a:spcAft>
                <a:spcPts val="0"/>
              </a:spcAft>
              <a:buClr>
                <a:schemeClr val="dk2"/>
              </a:buClr>
              <a:buSzPct val="270000"/>
              <a:buFont typeface="Aharoni"/>
              <a:buNone/>
            </a:pPr>
            <a:r>
              <a:rPr lang="en-US" sz="2000" b="1" dirty="0">
                <a:latin typeface="Playfair Display"/>
                <a:ea typeface="Playfair Display"/>
                <a:cs typeface="Playfair Display"/>
                <a:sym typeface="Playfair Display"/>
              </a:rPr>
              <a:t>Q) What is the trend for daily talk-time?</a:t>
            </a:r>
            <a:endParaRPr sz="2000" b="1" dirty="0">
              <a:latin typeface="Playfair Display"/>
              <a:ea typeface="Playfair Display"/>
              <a:cs typeface="Playfair Display"/>
              <a:sym typeface="Playfair Display"/>
            </a:endParaRPr>
          </a:p>
        </p:txBody>
      </p:sp>
      <p:sp>
        <p:nvSpPr>
          <p:cNvPr id="165" name="Google Shape;165;g23dc7e57182_0_5"/>
          <p:cNvSpPr txBox="1">
            <a:spLocks noGrp="1"/>
          </p:cNvSpPr>
          <p:nvPr>
            <p:ph type="body" idx="1"/>
          </p:nvPr>
        </p:nvSpPr>
        <p:spPr>
          <a:xfrm>
            <a:off x="266700" y="1270525"/>
            <a:ext cx="4895056" cy="45969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SzPts val="1800"/>
              <a:buNone/>
            </a:pPr>
            <a:r>
              <a:rPr lang="en-US" sz="1800" b="1" u="sng" dirty="0">
                <a:latin typeface="Nunito"/>
                <a:ea typeface="Nunito"/>
                <a:cs typeface="Nunito"/>
                <a:sym typeface="Nunito"/>
              </a:rPr>
              <a:t>Analysis: </a:t>
            </a:r>
            <a:endParaRPr sz="1800" b="1" u="sng" dirty="0">
              <a:latin typeface="Nunito"/>
              <a:ea typeface="Nunito"/>
              <a:cs typeface="Nunito"/>
              <a:sym typeface="Nunito"/>
            </a:endParaRPr>
          </a:p>
          <a:p>
            <a:pPr marL="0" lvl="0" indent="0" algn="just" rtl="0">
              <a:lnSpc>
                <a:spcPct val="150000"/>
              </a:lnSpc>
              <a:spcBef>
                <a:spcPts val="800"/>
              </a:spcBef>
              <a:spcAft>
                <a:spcPts val="0"/>
              </a:spcAft>
              <a:buClr>
                <a:schemeClr val="dk1"/>
              </a:buClr>
              <a:buSzPts val="1100"/>
              <a:buFont typeface="Arial"/>
              <a:buNone/>
            </a:pPr>
            <a:r>
              <a:rPr lang="en-US" sz="1800" dirty="0">
                <a:latin typeface="Nunito"/>
                <a:ea typeface="Nunito"/>
                <a:cs typeface="Nunito"/>
                <a:sym typeface="Nunito"/>
              </a:rPr>
              <a:t>This is to track the trend on which days require more time to be on the phone, and which days consume less time for that, so that managers could reflect into Staffing Plan for more work-load balanced. </a:t>
            </a:r>
          </a:p>
          <a:p>
            <a:pPr marL="0" lvl="0" indent="0" algn="just" rtl="0">
              <a:lnSpc>
                <a:spcPct val="150000"/>
              </a:lnSpc>
              <a:spcBef>
                <a:spcPts val="800"/>
              </a:spcBef>
              <a:spcAft>
                <a:spcPts val="0"/>
              </a:spcAft>
              <a:buClr>
                <a:schemeClr val="dk1"/>
              </a:buClr>
              <a:buSzPts val="1100"/>
              <a:buFont typeface="Arial"/>
              <a:buNone/>
            </a:pPr>
            <a:r>
              <a:rPr lang="en-US" sz="1800" dirty="0">
                <a:latin typeface="Nunito"/>
                <a:ea typeface="Nunito"/>
                <a:cs typeface="Nunito"/>
                <a:sym typeface="Nunito"/>
              </a:rPr>
              <a:t>Overall, the trend was fluctuated strongly, the highest (busiest) time was on August 1</a:t>
            </a:r>
            <a:r>
              <a:rPr lang="en-US" sz="1800" baseline="30000" dirty="0">
                <a:latin typeface="Nunito"/>
                <a:ea typeface="Nunito"/>
                <a:cs typeface="Nunito"/>
                <a:sym typeface="Nunito"/>
              </a:rPr>
              <a:t>st</a:t>
            </a:r>
            <a:r>
              <a:rPr lang="en-US" sz="1800" dirty="0">
                <a:latin typeface="Nunito"/>
                <a:ea typeface="Nunito"/>
                <a:cs typeface="Nunito"/>
                <a:sym typeface="Nunito"/>
              </a:rPr>
              <a:t>, while the lowest was on August 5</a:t>
            </a:r>
            <a:r>
              <a:rPr lang="en-US" sz="1800" baseline="30000" dirty="0">
                <a:latin typeface="Nunito"/>
                <a:ea typeface="Nunito"/>
                <a:cs typeface="Nunito"/>
                <a:sym typeface="Nunito"/>
              </a:rPr>
              <a:t>th</a:t>
            </a:r>
            <a:r>
              <a:rPr lang="en-US" sz="1800" dirty="0">
                <a:latin typeface="Nunito"/>
                <a:ea typeface="Nunito"/>
                <a:cs typeface="Nunito"/>
                <a:sym typeface="Nunito"/>
              </a:rPr>
              <a:t>. </a:t>
            </a:r>
          </a:p>
        </p:txBody>
      </p:sp>
      <p:sp>
        <p:nvSpPr>
          <p:cNvPr id="166" name="Google Shape;166;g23dc7e57182_0_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7</a:t>
            </a:fld>
            <a:endParaRPr/>
          </a:p>
        </p:txBody>
      </p:sp>
      <p:pic>
        <p:nvPicPr>
          <p:cNvPr id="1026" name="Picture 2">
            <a:extLst>
              <a:ext uri="{FF2B5EF4-FFF2-40B4-BE49-F238E27FC236}">
                <a16:creationId xmlns:a16="http://schemas.microsoft.com/office/drawing/2014/main" id="{8A19AE69-D215-A7CE-C6FC-C6C6E8658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828" y="1133365"/>
            <a:ext cx="6763544" cy="41686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32BDB0-5A32-A038-F9F1-77B86724263A}"/>
              </a:ext>
            </a:extLst>
          </p:cNvPr>
          <p:cNvSpPr txBox="1"/>
          <p:nvPr/>
        </p:nvSpPr>
        <p:spPr>
          <a:xfrm>
            <a:off x="266700" y="4745347"/>
            <a:ext cx="11323320" cy="2027478"/>
          </a:xfrm>
          <a:prstGeom prst="rect">
            <a:avLst/>
          </a:prstGeom>
          <a:noFill/>
        </p:spPr>
        <p:txBody>
          <a:bodyPr wrap="square">
            <a:spAutoFit/>
          </a:bodyPr>
          <a:lstStyle/>
          <a:p>
            <a:pPr marL="0" lvl="0" indent="0" algn="just" rtl="0">
              <a:lnSpc>
                <a:spcPct val="150000"/>
              </a:lnSpc>
              <a:spcBef>
                <a:spcPts val="800"/>
              </a:spcBef>
              <a:spcAft>
                <a:spcPts val="0"/>
              </a:spcAft>
              <a:buClr>
                <a:schemeClr val="dk1"/>
              </a:buClr>
              <a:buSzPts val="1100"/>
              <a:buFont typeface="Arial"/>
              <a:buNone/>
            </a:pPr>
            <a:endParaRPr lang="en-US" sz="1800" dirty="0">
              <a:latin typeface="Nunito"/>
              <a:ea typeface="Nunito"/>
              <a:cs typeface="Nunito"/>
              <a:sym typeface="Nunito"/>
            </a:endParaRPr>
          </a:p>
          <a:p>
            <a:pPr marL="0" lvl="0" indent="0" algn="just" rtl="0">
              <a:lnSpc>
                <a:spcPct val="150000"/>
              </a:lnSpc>
              <a:spcBef>
                <a:spcPts val="800"/>
              </a:spcBef>
              <a:spcAft>
                <a:spcPts val="0"/>
              </a:spcAft>
              <a:buClr>
                <a:schemeClr val="dk1"/>
              </a:buClr>
              <a:buSzPts val="1100"/>
              <a:buFont typeface="Arial"/>
              <a:buNone/>
            </a:pPr>
            <a:r>
              <a:rPr lang="en-US" sz="1800" b="1" u="sng" dirty="0">
                <a:latin typeface="Nunito"/>
                <a:ea typeface="Nunito"/>
                <a:cs typeface="Nunito"/>
                <a:sym typeface="Nunito"/>
              </a:rPr>
              <a:t>Hypothesis: </a:t>
            </a:r>
          </a:p>
          <a:p>
            <a:pPr marL="0" lvl="0" indent="0" algn="just" rtl="0">
              <a:lnSpc>
                <a:spcPct val="150000"/>
              </a:lnSpc>
              <a:spcBef>
                <a:spcPts val="800"/>
              </a:spcBef>
              <a:spcAft>
                <a:spcPts val="0"/>
              </a:spcAft>
              <a:buClr>
                <a:schemeClr val="dk1"/>
              </a:buClr>
              <a:buSzPts val="1100"/>
              <a:buFont typeface="Arial"/>
              <a:buNone/>
            </a:pPr>
            <a:r>
              <a:rPr lang="en-US" sz="1800" dirty="0">
                <a:latin typeface="Nunito"/>
                <a:ea typeface="Nunito"/>
                <a:cs typeface="Nunito"/>
                <a:sym typeface="Nunito"/>
              </a:rPr>
              <a:t>- This is due to the nature of the hospital? (For ex: Patients’ discharge/medical schedules) </a:t>
            </a:r>
          </a:p>
          <a:p>
            <a:pPr marL="0" lvl="0" indent="0" algn="just" rtl="0">
              <a:lnSpc>
                <a:spcPct val="150000"/>
              </a:lnSpc>
              <a:spcBef>
                <a:spcPts val="800"/>
              </a:spcBef>
              <a:spcAft>
                <a:spcPts val="0"/>
              </a:spcAft>
              <a:buClr>
                <a:schemeClr val="dk1"/>
              </a:buClr>
              <a:buSzPts val="1100"/>
              <a:buFont typeface="Arial"/>
              <a:buNone/>
            </a:pPr>
            <a:r>
              <a:rPr lang="en-US" sz="1800" dirty="0">
                <a:latin typeface="Nunito"/>
                <a:ea typeface="Nunito"/>
                <a:cs typeface="Nunito"/>
                <a:sym typeface="Nunito"/>
              </a:rPr>
              <a:t>- This is due to expertise allocation? (For ex: Senior staff could solve problems faster than Junior)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31" name="Google Shape;331;p11"/>
          <p:cNvSpPr txBox="1">
            <a:spLocks noGrp="1"/>
          </p:cNvSpPr>
          <p:nvPr>
            <p:ph type="ctrTitle"/>
          </p:nvPr>
        </p:nvSpPr>
        <p:spPr>
          <a:xfrm>
            <a:off x="838201" y="-6606"/>
            <a:ext cx="6016888" cy="343560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6600"/>
              <a:buFont typeface="Aharoni"/>
              <a:buNone/>
            </a:pPr>
            <a:r>
              <a:rPr lang="en-US" b="1" dirty="0">
                <a:solidFill>
                  <a:srgbClr val="980000"/>
                </a:solidFill>
                <a:latin typeface="Playfair Display"/>
                <a:ea typeface="Playfair Display"/>
                <a:cs typeface="Playfair Display"/>
                <a:sym typeface="Playfair Display"/>
              </a:rPr>
              <a:t>By Team</a:t>
            </a:r>
            <a:endParaRPr b="1" dirty="0">
              <a:latin typeface="Playfair Display"/>
              <a:ea typeface="Playfair Display"/>
              <a:cs typeface="Playfair Display"/>
              <a:sym typeface="Playfair Display"/>
            </a:endParaRPr>
          </a:p>
        </p:txBody>
      </p:sp>
      <p:sp>
        <p:nvSpPr>
          <p:cNvPr id="332" name="Google Shape;332;p11"/>
          <p:cNvSpPr txBox="1">
            <a:spLocks noGrp="1"/>
          </p:cNvSpPr>
          <p:nvPr>
            <p:ph type="subTitle" idx="1"/>
          </p:nvPr>
        </p:nvSpPr>
        <p:spPr>
          <a:xfrm>
            <a:off x="838201" y="3435606"/>
            <a:ext cx="6016888" cy="1920875"/>
          </a:xfrm>
          <a:prstGeom prst="rect">
            <a:avLst/>
          </a:prstGeom>
          <a:noFill/>
          <a:ln>
            <a:noFill/>
          </a:ln>
        </p:spPr>
        <p:txBody>
          <a:bodyPr spcFirstLastPara="1" wrap="square" lIns="91425" tIns="45700" rIns="91425" bIns="45700" anchor="t" anchorCtr="0">
            <a:normAutofit/>
          </a:bodyPr>
          <a:lstStyle/>
          <a:p>
            <a:pPr marL="0" marR="154305" lvl="0" indent="0" algn="l" rtl="0">
              <a:lnSpc>
                <a:spcPct val="110000"/>
              </a:lnSpc>
              <a:spcBef>
                <a:spcPts val="0"/>
              </a:spcBef>
              <a:spcAft>
                <a:spcPts val="0"/>
              </a:spcAft>
              <a:buSzPts val="2400"/>
              <a:buFont typeface="Nunito"/>
              <a:buChar char="•"/>
            </a:pPr>
            <a:r>
              <a:rPr lang="en-US" dirty="0">
                <a:latin typeface="Nunito"/>
                <a:ea typeface="Nunito"/>
                <a:cs typeface="Nunito"/>
                <a:sym typeface="Nunito"/>
              </a:rPr>
              <a:t> Team Allocation</a:t>
            </a:r>
          </a:p>
          <a:p>
            <a:pPr marL="0" marR="154305" lvl="0" indent="0" algn="l" rtl="0">
              <a:lnSpc>
                <a:spcPct val="110000"/>
              </a:lnSpc>
              <a:spcBef>
                <a:spcPts val="0"/>
              </a:spcBef>
              <a:spcAft>
                <a:spcPts val="0"/>
              </a:spcAft>
              <a:buSzPts val="2400"/>
              <a:buFont typeface="Nunito"/>
              <a:buChar char="•"/>
            </a:pPr>
            <a:r>
              <a:rPr lang="en-US" dirty="0">
                <a:latin typeface="Nunito"/>
                <a:ea typeface="Nunito"/>
                <a:cs typeface="Nunito"/>
                <a:sym typeface="Nunito"/>
              </a:rPr>
              <a:t> Team’s performance (daily/weekly)</a:t>
            </a:r>
            <a:endParaRPr dirty="0">
              <a:latin typeface="Nunito"/>
              <a:ea typeface="Nunito"/>
              <a:cs typeface="Nunito"/>
              <a:sym typeface="Nunito"/>
            </a:endParaRPr>
          </a:p>
        </p:txBody>
      </p:sp>
      <p:sp>
        <p:nvSpPr>
          <p:cNvPr id="334" name="Google Shape;334;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8</a:t>
            </a:fld>
            <a:endParaRPr/>
          </a:p>
        </p:txBody>
      </p:sp>
    </p:spTree>
    <p:extLst>
      <p:ext uri="{BB962C8B-B14F-4D97-AF65-F5344CB8AC3E}">
        <p14:creationId xmlns:p14="http://schemas.microsoft.com/office/powerpoint/2010/main" val="2286573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404fc31090_0_0"/>
          <p:cNvSpPr txBox="1">
            <a:spLocks noGrp="1"/>
          </p:cNvSpPr>
          <p:nvPr>
            <p:ph type="title"/>
          </p:nvPr>
        </p:nvSpPr>
        <p:spPr>
          <a:xfrm>
            <a:off x="838200" y="230925"/>
            <a:ext cx="10725300" cy="1064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SzPct val="80000"/>
              <a:buNone/>
            </a:pPr>
            <a:r>
              <a:rPr lang="en-US" sz="2500" b="1" dirty="0">
                <a:solidFill>
                  <a:srgbClr val="E06666"/>
                </a:solidFill>
                <a:latin typeface="Playfair Display"/>
                <a:ea typeface="Playfair Display"/>
                <a:cs typeface="Playfair Display"/>
                <a:sym typeface="Playfair Display"/>
              </a:rPr>
              <a:t>Team Allocation</a:t>
            </a:r>
            <a:endParaRPr sz="2500" b="1" dirty="0">
              <a:solidFill>
                <a:srgbClr val="E06666"/>
              </a:solidFill>
              <a:latin typeface="Playfair Display"/>
              <a:ea typeface="Playfair Display"/>
              <a:cs typeface="Playfair Display"/>
              <a:sym typeface="Playfair Display"/>
            </a:endParaRPr>
          </a:p>
          <a:p>
            <a:pPr marL="0" lvl="0" indent="0" algn="ctr" rtl="0">
              <a:lnSpc>
                <a:spcPct val="100000"/>
              </a:lnSpc>
              <a:spcBef>
                <a:spcPts val="0"/>
              </a:spcBef>
              <a:spcAft>
                <a:spcPts val="0"/>
              </a:spcAft>
              <a:buSzPct val="83333"/>
              <a:buNone/>
            </a:pPr>
            <a:endParaRPr sz="2400" b="1" dirty="0">
              <a:latin typeface="Playfair Display"/>
              <a:ea typeface="Playfair Display"/>
              <a:cs typeface="Playfair Display"/>
              <a:sym typeface="Playfair Display"/>
            </a:endParaRPr>
          </a:p>
          <a:p>
            <a:pPr marL="0" lvl="0" indent="0" algn="l" rtl="0">
              <a:lnSpc>
                <a:spcPct val="100000"/>
              </a:lnSpc>
              <a:spcBef>
                <a:spcPts val="0"/>
              </a:spcBef>
              <a:spcAft>
                <a:spcPts val="0"/>
              </a:spcAft>
              <a:buSzPct val="100000"/>
              <a:buNone/>
            </a:pPr>
            <a:r>
              <a:rPr lang="en-US" sz="2000" b="1" dirty="0">
                <a:latin typeface="Playfair Display"/>
                <a:ea typeface="Playfair Display"/>
                <a:cs typeface="Playfair Display"/>
                <a:sym typeface="Playfair Display"/>
              </a:rPr>
              <a:t>Q) What is the ratio of each team in HCC? </a:t>
            </a:r>
            <a:endParaRPr sz="2000" b="1" dirty="0">
              <a:latin typeface="Playfair Display"/>
              <a:ea typeface="Playfair Display"/>
              <a:cs typeface="Playfair Display"/>
              <a:sym typeface="Playfair Display"/>
            </a:endParaRPr>
          </a:p>
        </p:txBody>
      </p:sp>
      <p:sp>
        <p:nvSpPr>
          <p:cNvPr id="175" name="Google Shape;175;g2404fc31090_0_0"/>
          <p:cNvSpPr txBox="1">
            <a:spLocks noGrp="1"/>
          </p:cNvSpPr>
          <p:nvPr>
            <p:ph type="body" idx="1"/>
          </p:nvPr>
        </p:nvSpPr>
        <p:spPr>
          <a:xfrm>
            <a:off x="838200" y="1387200"/>
            <a:ext cx="5010300" cy="4647840"/>
          </a:xfrm>
          <a:prstGeom prst="rect">
            <a:avLst/>
          </a:prstGeom>
          <a:noFill/>
          <a:ln>
            <a:noFill/>
          </a:ln>
        </p:spPr>
        <p:txBody>
          <a:bodyPr spcFirstLastPara="1" wrap="square" lIns="91425" tIns="45700" rIns="91425" bIns="45700" anchor="t" anchorCtr="0">
            <a:normAutofit/>
          </a:bodyPr>
          <a:lstStyle/>
          <a:p>
            <a:pPr marL="0" lvl="0" indent="0" algn="just" rtl="0">
              <a:lnSpc>
                <a:spcPct val="110000"/>
              </a:lnSpc>
              <a:spcBef>
                <a:spcPts val="1000"/>
              </a:spcBef>
              <a:spcAft>
                <a:spcPts val="0"/>
              </a:spcAft>
              <a:buSzPts val="1800"/>
              <a:buNone/>
            </a:pPr>
            <a:r>
              <a:rPr lang="en-US" sz="1800" b="1" u="sng" dirty="0">
                <a:latin typeface="Nunito"/>
                <a:ea typeface="Nunito"/>
                <a:cs typeface="Nunito"/>
                <a:sym typeface="Nunito"/>
              </a:rPr>
              <a:t>Analysis:</a:t>
            </a:r>
            <a:endParaRPr sz="1800" b="1" u="sng" dirty="0">
              <a:latin typeface="Nunito"/>
              <a:ea typeface="Nunito"/>
              <a:cs typeface="Nunito"/>
              <a:sym typeface="Nunito"/>
            </a:endParaRPr>
          </a:p>
          <a:p>
            <a:pPr marL="0" lvl="0" indent="0" algn="just" rtl="0">
              <a:lnSpc>
                <a:spcPct val="110000"/>
              </a:lnSpc>
              <a:spcBef>
                <a:spcPts val="1000"/>
              </a:spcBef>
              <a:spcAft>
                <a:spcPts val="0"/>
              </a:spcAft>
              <a:buSzPts val="1800"/>
              <a:buNone/>
            </a:pPr>
            <a:r>
              <a:rPr lang="en-US" sz="1800" dirty="0">
                <a:latin typeface="Nunito"/>
                <a:ea typeface="Nunito"/>
                <a:cs typeface="Nunito"/>
                <a:sym typeface="Nunito"/>
              </a:rPr>
              <a:t>Besides Team 0, the remaining 5 teams were distributed almost equally in the HCC. </a:t>
            </a:r>
          </a:p>
          <a:p>
            <a:pPr marL="0" lvl="0" indent="0" algn="just" rtl="0">
              <a:lnSpc>
                <a:spcPct val="110000"/>
              </a:lnSpc>
              <a:spcBef>
                <a:spcPts val="1000"/>
              </a:spcBef>
              <a:spcAft>
                <a:spcPts val="0"/>
              </a:spcAft>
              <a:buSzPts val="1800"/>
              <a:buNone/>
            </a:pPr>
            <a:r>
              <a:rPr lang="en-US" sz="1800" dirty="0">
                <a:latin typeface="Nunito"/>
                <a:ea typeface="Nunito"/>
                <a:cs typeface="Nunito"/>
                <a:sym typeface="Nunito"/>
              </a:rPr>
              <a:t>Still, we need to check the staff allocation and its level balance between entry-level and senior, to make sure each team’s productivity.</a:t>
            </a:r>
            <a:endParaRPr sz="1800" dirty="0">
              <a:latin typeface="Nunito"/>
              <a:ea typeface="Nunito"/>
              <a:cs typeface="Nunito"/>
              <a:sym typeface="Nunito"/>
            </a:endParaRPr>
          </a:p>
        </p:txBody>
      </p:sp>
      <p:sp>
        <p:nvSpPr>
          <p:cNvPr id="176" name="Google Shape;176;g2404fc31090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9</a:t>
            </a:fld>
            <a:endParaRPr/>
          </a:p>
        </p:txBody>
      </p:sp>
      <p:pic>
        <p:nvPicPr>
          <p:cNvPr id="2050" name="Picture 2">
            <a:extLst>
              <a:ext uri="{FF2B5EF4-FFF2-40B4-BE49-F238E27FC236}">
                <a16:creationId xmlns:a16="http://schemas.microsoft.com/office/drawing/2014/main" id="{A890C894-EB55-7B84-1380-37B43A8B7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500" y="975656"/>
            <a:ext cx="6015840" cy="54709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FadeVTI">
  <a:themeElements>
    <a:clrScheme name="gradient">
      <a:dk1>
        <a:srgbClr val="000000"/>
      </a:dk1>
      <a:lt1>
        <a:srgbClr val="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1387</Words>
  <Application>Microsoft Macintosh PowerPoint</Application>
  <PresentationFormat>Widescreen</PresentationFormat>
  <Paragraphs>170</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Aharoni</vt:lpstr>
      <vt:lpstr>-apple-system</vt:lpstr>
      <vt:lpstr>Avenir</vt:lpstr>
      <vt:lpstr>Nunito</vt:lpstr>
      <vt:lpstr>Calibri</vt:lpstr>
      <vt:lpstr>Playfair Display</vt:lpstr>
      <vt:lpstr>FadeVTI</vt:lpstr>
      <vt:lpstr>Hospital Call Center (HCC) - Case Study</vt:lpstr>
      <vt:lpstr>Business Understanding</vt:lpstr>
      <vt:lpstr>Business Statement</vt:lpstr>
      <vt:lpstr>Business Analysis</vt:lpstr>
      <vt:lpstr>Overall</vt:lpstr>
      <vt:lpstr>Overall  Descriptive Analysis for all the activities during the agent log-in time report to track the comment pattern in what tasks agents spent time on. 5 subsets: “Not Ready Time”, “Ready Time”, “Reserved Time”, “Talk Time”, and “Next Call Prep Time”</vt:lpstr>
      <vt:lpstr> Daily Average Talk Time trend Q) What is the trend for daily talk-time?</vt:lpstr>
      <vt:lpstr>By Team</vt:lpstr>
      <vt:lpstr>Team Allocation  Q) What is the ratio of each team in HCC? </vt:lpstr>
      <vt:lpstr>Total Logged In Time (weekly/daily)  Q) What is the total logged in time by team on weekly/daily basis? </vt:lpstr>
      <vt:lpstr>Time Spent on Various Activities by Team Q) What is time interval each time spent on activities?</vt:lpstr>
      <vt:lpstr>Detail of each team’s activities Q) What percentage of logged-in time on average did teams spend on each task per time interval(on daily basis)?</vt:lpstr>
      <vt:lpstr>PowerPoint Presentation</vt:lpstr>
      <vt:lpstr>PowerPoint Presentation</vt:lpstr>
      <vt:lpstr>The ratio between utilization rate and non-utilized rate  Q) What is the ratio between utilization rate and non-utilized rate on weekly basis?</vt:lpstr>
      <vt:lpstr>The trend between utilization rate and non-utilized rate  Q) What is the trend between utilization rate and non-utilized rate on weekly basis?</vt:lpstr>
      <vt:lpstr>Total number of calls handled by team Q) Which team received phone calls the most?</vt:lpstr>
      <vt:lpstr>By Agent</vt:lpstr>
      <vt:lpstr>Descriptive Analysis (Agent)  Descriptive Analysis for all the activities during the agent log-in time report to track the comment pattern in what tasks agents spent time on. 5 subsets: “Not Ready Time”, “Ready Time”, “Reserved Time”, “Talk Time”, and “Next Call Prep Time”</vt:lpstr>
      <vt:lpstr>Numbers of Calls Handled by Agent Descriptive Analysis</vt:lpstr>
      <vt:lpstr>Top/Bottom Performer  Q) Who had received the most phone calls? Who needed to take more?</vt:lpstr>
      <vt:lpstr>Staffing FTEs Plan</vt:lpstr>
      <vt:lpstr>FTEs Allocation as a week  Q) Based on utilization rate, how should manager allocate FTEs?</vt:lpstr>
      <vt:lpstr>Productivity Model</vt:lpstr>
      <vt:lpstr>Model Construction</vt:lpstr>
      <vt:lpstr>Productivity Model</vt:lpstr>
      <vt:lpstr>By Team</vt:lpstr>
      <vt:lpstr>By Team</vt:lpstr>
      <vt:lpstr>By Agent</vt:lpstr>
      <vt:lpstr>By Agent</vt:lpstr>
      <vt:lpstr>Productivity Predictive Model</vt:lpstr>
      <vt:lpstr>Productivity Model</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Call Center (HCC) - Case Study</dc:title>
  <dc:creator>Dương Lê Thùy</dc:creator>
  <cp:lastModifiedBy>Yang Le</cp:lastModifiedBy>
  <cp:revision>26</cp:revision>
  <dcterms:created xsi:type="dcterms:W3CDTF">2023-05-02T22:52:35Z</dcterms:created>
  <dcterms:modified xsi:type="dcterms:W3CDTF">2023-09-18T18:26:24Z</dcterms:modified>
</cp:coreProperties>
</file>